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3" r:id="rId5"/>
    <p:sldId id="304" r:id="rId6"/>
    <p:sldId id="264" r:id="rId7"/>
    <p:sldId id="330" r:id="rId8"/>
    <p:sldId id="331" r:id="rId9"/>
    <p:sldId id="332" r:id="rId10"/>
    <p:sldId id="265" r:id="rId11"/>
    <p:sldId id="333" r:id="rId12"/>
    <p:sldId id="334" r:id="rId13"/>
    <p:sldId id="335" r:id="rId14"/>
    <p:sldId id="336" r:id="rId15"/>
    <p:sldId id="337" r:id="rId16"/>
    <p:sldId id="338" r:id="rId17"/>
    <p:sldId id="339" r:id="rId18"/>
    <p:sldId id="340" r:id="rId19"/>
    <p:sldId id="341" r:id="rId20"/>
    <p:sldId id="342" r:id="rId21"/>
    <p:sldId id="343" r:id="rId22"/>
    <p:sldId id="344" r:id="rId23"/>
    <p:sldId id="345" r:id="rId24"/>
    <p:sldId id="347" r:id="rId25"/>
    <p:sldId id="348" r:id="rId26"/>
    <p:sldId id="349" r:id="rId27"/>
    <p:sldId id="350" r:id="rId28"/>
    <p:sldId id="351" r:id="rId29"/>
    <p:sldId id="352" r:id="rId30"/>
    <p:sldId id="353" r:id="rId31"/>
    <p:sldId id="354" r:id="rId32"/>
    <p:sldId id="355" r:id="rId33"/>
    <p:sldId id="356" r:id="rId34"/>
    <p:sldId id="357" r:id="rId35"/>
    <p:sldId id="358" r:id="rId36"/>
    <p:sldId id="359" r:id="rId37"/>
    <p:sldId id="360" r:id="rId38"/>
    <p:sldId id="361" r:id="rId39"/>
    <p:sldId id="362" r:id="rId40"/>
    <p:sldId id="363" r:id="rId41"/>
    <p:sldId id="364" r:id="rId42"/>
    <p:sldId id="365" r:id="rId43"/>
    <p:sldId id="366" r:id="rId44"/>
    <p:sldId id="367" r:id="rId45"/>
    <p:sldId id="368" r:id="rId46"/>
    <p:sldId id="369" r:id="rId47"/>
    <p:sldId id="370" r:id="rId48"/>
    <p:sldId id="371" r:id="rId49"/>
    <p:sldId id="372" r:id="rId50"/>
    <p:sldId id="373" r:id="rId51"/>
    <p:sldId id="374" r:id="rId52"/>
    <p:sldId id="375" r:id="rId53"/>
    <p:sldId id="376" r:id="rId54"/>
    <p:sldId id="377" r:id="rId55"/>
    <p:sldId id="380" r:id="rId56"/>
    <p:sldId id="379" r:id="rId57"/>
    <p:sldId id="378" r:id="rId58"/>
    <p:sldId id="381" r:id="rId59"/>
    <p:sldId id="382" r:id="rId60"/>
    <p:sldId id="383" r:id="rId61"/>
    <p:sldId id="388" r:id="rId62"/>
    <p:sldId id="390" r:id="rId63"/>
    <p:sldId id="386" r:id="rId64"/>
    <p:sldId id="384" r:id="rId65"/>
    <p:sldId id="389" r:id="rId66"/>
    <p:sldId id="391" r:id="rId67"/>
    <p:sldId id="392" r:id="rId68"/>
    <p:sldId id="393" r:id="rId69"/>
    <p:sldId id="394" r:id="rId70"/>
    <p:sldId id="395" r:id="rId71"/>
    <p:sldId id="396" r:id="rId72"/>
    <p:sldId id="397" r:id="rId73"/>
    <p:sldId id="398" r:id="rId74"/>
    <p:sldId id="399" r:id="rId75"/>
    <p:sldId id="400" r:id="rId76"/>
    <p:sldId id="401" r:id="rId77"/>
    <p:sldId id="402" r:id="rId78"/>
    <p:sldId id="403" r:id="rId79"/>
    <p:sldId id="404" r:id="rId80"/>
    <p:sldId id="406" r:id="rId81"/>
    <p:sldId id="405" r:id="rId82"/>
    <p:sldId id="407" r:id="rId83"/>
    <p:sldId id="408" r:id="rId84"/>
    <p:sldId id="409" r:id="rId85"/>
    <p:sldId id="410" r:id="rId86"/>
    <p:sldId id="411" r:id="rId87"/>
    <p:sldId id="412" r:id="rId88"/>
    <p:sldId id="413" r:id="rId89"/>
    <p:sldId id="414" r:id="rId90"/>
    <p:sldId id="415" r:id="rId91"/>
    <p:sldId id="416" r:id="rId92"/>
    <p:sldId id="417" r:id="rId93"/>
    <p:sldId id="418" r:id="rId94"/>
    <p:sldId id="419" r:id="rId95"/>
    <p:sldId id="261" r:id="rId96"/>
    <p:sldId id="316" r:id="rId97"/>
    <p:sldId id="317" r:id="rId98"/>
    <p:sldId id="420" r:id="rId99"/>
    <p:sldId id="421" r:id="rId100"/>
    <p:sldId id="422" r:id="rId101"/>
    <p:sldId id="423" r:id="rId102"/>
    <p:sldId id="424" r:id="rId103"/>
    <p:sldId id="425" r:id="rId104"/>
    <p:sldId id="426" r:id="rId105"/>
    <p:sldId id="427" r:id="rId106"/>
    <p:sldId id="428" r:id="rId107"/>
    <p:sldId id="429" r:id="rId108"/>
    <p:sldId id="430" r:id="rId109"/>
    <p:sldId id="431" r:id="rId110"/>
    <p:sldId id="432" r:id="rId111"/>
    <p:sldId id="433" r:id="rId112"/>
    <p:sldId id="434" r:id="rId113"/>
    <p:sldId id="435" r:id="rId114"/>
    <p:sldId id="436" r:id="rId115"/>
    <p:sldId id="437" r:id="rId116"/>
    <p:sldId id="438" r:id="rId117"/>
    <p:sldId id="258" r:id="rId118"/>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Stijl, gemiddeld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74" autoAdjust="0"/>
    <p:restoredTop sz="94660"/>
  </p:normalViewPr>
  <p:slideViewPr>
    <p:cSldViewPr snapToGrid="0">
      <p:cViewPr varScale="1">
        <p:scale>
          <a:sx n="120" d="100"/>
          <a:sy n="120" d="100"/>
        </p:scale>
        <p:origin x="114" y="27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4223360"/>
          </a:xfrm>
        </p:spPr>
        <p:txBody>
          <a:bodyPr anchor="ctr"/>
          <a:lstStyle>
            <a:lvl1pPr algn="ctr">
              <a:defRPr sz="6000"/>
            </a:lvl1pPr>
          </a:lstStyle>
          <a:p>
            <a:r>
              <a:rPr lang="nl-NL" smtClean="0"/>
              <a:t>Klik om de stijl te bewerken</a:t>
            </a:r>
            <a:endParaRPr lang="nl-BE"/>
          </a:p>
        </p:txBody>
      </p:sp>
    </p:spTree>
    <p:extLst>
      <p:ext uri="{BB962C8B-B14F-4D97-AF65-F5344CB8AC3E}">
        <p14:creationId xmlns:p14="http://schemas.microsoft.com/office/powerpoint/2010/main" val="320606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115984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smtClean="0"/>
              <a:t>Klik om de stijl te bewerken</a:t>
            </a:r>
            <a:endParaRPr lang="nl-BE"/>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317660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1931831" y="210578"/>
            <a:ext cx="10109915" cy="1077309"/>
          </a:xfrm>
        </p:spPr>
        <p:txBody>
          <a:bodyPr/>
          <a:lstStyle/>
          <a:p>
            <a:r>
              <a:rPr lang="nl-NL" smtClean="0"/>
              <a:t>Klik om de stijl te bewerken</a:t>
            </a:r>
            <a:endParaRPr lang="nl-BE"/>
          </a:p>
        </p:txBody>
      </p:sp>
      <p:sp>
        <p:nvSpPr>
          <p:cNvPr id="3" name="Tijdelijke aanduiding voor inhoud 2"/>
          <p:cNvSpPr>
            <a:spLocks noGrp="1"/>
          </p:cNvSpPr>
          <p:nvPr>
            <p:ph idx="1"/>
          </p:nvPr>
        </p:nvSpPr>
        <p:spPr>
          <a:xfrm>
            <a:off x="1931832" y="1426379"/>
            <a:ext cx="10109916" cy="5283513"/>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Tree>
    <p:extLst>
      <p:ext uri="{BB962C8B-B14F-4D97-AF65-F5344CB8AC3E}">
        <p14:creationId xmlns:p14="http://schemas.microsoft.com/office/powerpoint/2010/main" val="166796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smtClean="0"/>
              <a:t>Klik om de stijl te bewerken</a:t>
            </a:r>
            <a:endParaRPr lang="nl-BE"/>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Tekststijl van het model bewerken</a:t>
            </a:r>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88474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52185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smtClean="0"/>
              <a:t>Klik om de stijl te bewerken</a:t>
            </a:r>
            <a:endParaRPr lang="nl-BE"/>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7" name="Tijdelijke aanduiding voor datum 6"/>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8" name="Tijdelijke aanduiding voor voettekst 7"/>
          <p:cNvSpPr>
            <a:spLocks noGrp="1"/>
          </p:cNvSpPr>
          <p:nvPr>
            <p:ph type="ftr" sz="quarter" idx="11"/>
          </p:nvPr>
        </p:nvSpPr>
        <p:spPr>
          <a:xfrm>
            <a:off x="4038600" y="6356350"/>
            <a:ext cx="4114800" cy="365125"/>
          </a:xfrm>
          <a:prstGeom prst="rect">
            <a:avLst/>
          </a:prstGeom>
        </p:spPr>
        <p:txBody>
          <a:bodyPr/>
          <a:lstStyle/>
          <a:p>
            <a:endParaRPr lang="nl-BE"/>
          </a:p>
        </p:txBody>
      </p:sp>
      <p:sp>
        <p:nvSpPr>
          <p:cNvPr id="9" name="Tijdelijke aanduiding voor dianummer 8"/>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00549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datum 2"/>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4" name="Tijdelijke aanduiding voor voettekst 3"/>
          <p:cNvSpPr>
            <a:spLocks noGrp="1"/>
          </p:cNvSpPr>
          <p:nvPr>
            <p:ph type="ftr" sz="quarter" idx="11"/>
          </p:nvPr>
        </p:nvSpPr>
        <p:spPr>
          <a:xfrm>
            <a:off x="4038600" y="6356350"/>
            <a:ext cx="4114800" cy="365125"/>
          </a:xfrm>
          <a:prstGeom prst="rect">
            <a:avLst/>
          </a:prstGeom>
        </p:spPr>
        <p:txBody>
          <a:bodyPr/>
          <a:lstStyle/>
          <a:p>
            <a:endParaRPr lang="nl-BE"/>
          </a:p>
        </p:txBody>
      </p:sp>
      <p:sp>
        <p:nvSpPr>
          <p:cNvPr id="5" name="Tijdelijke aanduiding voor dianummer 4"/>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178882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3" name="Tijdelijke aanduiding voor voettekst 2"/>
          <p:cNvSpPr>
            <a:spLocks noGrp="1"/>
          </p:cNvSpPr>
          <p:nvPr>
            <p:ph type="ftr" sz="quarter" idx="11"/>
          </p:nvPr>
        </p:nvSpPr>
        <p:spPr>
          <a:xfrm>
            <a:off x="4038600" y="6356350"/>
            <a:ext cx="4114800" cy="365125"/>
          </a:xfrm>
          <a:prstGeom prst="rect">
            <a:avLst/>
          </a:prstGeom>
        </p:spPr>
        <p:txBody>
          <a:bodyPr/>
          <a:lstStyle/>
          <a:p>
            <a:endParaRPr lang="nl-BE"/>
          </a:p>
        </p:txBody>
      </p:sp>
      <p:sp>
        <p:nvSpPr>
          <p:cNvPr id="4" name="Tijdelijke aanduiding voor dianummer 3"/>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21327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BE"/>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Tekststijl van het model bewerken</a:t>
            </a:r>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34908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BE"/>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Tekststijl van het model bewerken</a:t>
            </a:r>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26/05/2022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318343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chemeClr val="accent2">
                <a:lumMod val="60000"/>
                <a:lumOff val="40000"/>
              </a:schemeClr>
            </a:gs>
            <a:gs pos="0">
              <a:schemeClr val="accent2">
                <a:lumMod val="40000"/>
                <a:lumOff val="60000"/>
              </a:schemeClr>
            </a:gs>
            <a:gs pos="100000">
              <a:srgbClr val="FFB633"/>
            </a:gs>
          </a:gsLst>
          <a:lin ang="5400000" scaled="1"/>
          <a:tileRect/>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2053882" y="182245"/>
            <a:ext cx="10003301" cy="985373"/>
          </a:xfrm>
          <a:prstGeom prst="rect">
            <a:avLst/>
          </a:prstGeom>
        </p:spPr>
        <p:txBody>
          <a:bodyPr vert="horz" lIns="91440" tIns="45720" rIns="91440" bIns="45720" rtlCol="0" anchor="ctr">
            <a:normAutofit/>
          </a:bodyPr>
          <a:lstStyle/>
          <a:p>
            <a:r>
              <a:rPr lang="nl-NL" smtClean="0"/>
              <a:t>Klik om de stijl te bewerken</a:t>
            </a:r>
            <a:endParaRPr lang="nl-BE"/>
          </a:p>
        </p:txBody>
      </p:sp>
      <p:sp>
        <p:nvSpPr>
          <p:cNvPr id="3" name="Tijdelijke aanduiding voor tekst 2"/>
          <p:cNvSpPr>
            <a:spLocks noGrp="1"/>
          </p:cNvSpPr>
          <p:nvPr>
            <p:ph type="body" idx="1"/>
          </p:nvPr>
        </p:nvSpPr>
        <p:spPr>
          <a:xfrm>
            <a:off x="2053881" y="1347323"/>
            <a:ext cx="10003301" cy="5306695"/>
          </a:xfrm>
          <a:prstGeom prst="rect">
            <a:avLst/>
          </a:prstGeom>
        </p:spPr>
        <p:txBody>
          <a:bodyPr vert="horz" lIns="91440" tIns="45720" rIns="91440" bIns="45720" rtlCol="0">
            <a:normAutofit/>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Tree>
    <p:extLst>
      <p:ext uri="{BB962C8B-B14F-4D97-AF65-F5344CB8AC3E}">
        <p14:creationId xmlns:p14="http://schemas.microsoft.com/office/powerpoint/2010/main" val="366257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17.png"/><Relationship Id="rId4" Type="http://schemas.openxmlformats.org/officeDocument/2006/relationships/image" Target="../media/image16.png"/></Relationships>
</file>

<file path=ppt/slides/_rels/slide10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slide" Target="slide2.xml"/><Relationship Id="rId7" Type="http://schemas.openxmlformats.org/officeDocument/2006/relationships/image" Target="../media/image20.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4.png"/></Relationships>
</file>

<file path=ppt/slides/_rels/slide1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png"/></Relationships>
</file>

<file path=ppt/slides/_rels/slide1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50.jpg"/><Relationship Id="rId4" Type="http://schemas.openxmlformats.org/officeDocument/2006/relationships/hyperlink" Target="https://www.klascement.net/" TargetMode="Externa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22.png"/><Relationship Id="rId5" Type="http://schemas.microsoft.com/office/2007/relationships/hdphoto" Target="../media/hdphoto1.wdp"/><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24.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23.png"/><Relationship Id="rId5" Type="http://schemas.microsoft.com/office/2007/relationships/hdphoto" Target="../media/hdphoto1.wdp"/><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slide" Target="slide69.xml"/><Relationship Id="rId3" Type="http://schemas.openxmlformats.org/officeDocument/2006/relationships/slide" Target="slide3.xml"/><Relationship Id="rId7" Type="http://schemas.openxmlformats.org/officeDocument/2006/relationships/slide" Target="slide50.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slide" Target="slide39.xml"/><Relationship Id="rId5" Type="http://schemas.openxmlformats.org/officeDocument/2006/relationships/slide" Target="slide32.xml"/><Relationship Id="rId10" Type="http://schemas.openxmlformats.org/officeDocument/2006/relationships/slide" Target="slide95.xml"/><Relationship Id="rId4" Type="http://schemas.openxmlformats.org/officeDocument/2006/relationships/slide" Target="slide6.xml"/><Relationship Id="rId9" Type="http://schemas.openxmlformats.org/officeDocument/2006/relationships/slide" Target="slide56.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26.png"/><Relationship Id="rId5" Type="http://schemas.microsoft.com/office/2007/relationships/hdphoto" Target="../media/hdphoto1.wdp"/><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gif"/><Relationship Id="rId7"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slide" Target="slide2.xml"/></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19.png"/><Relationship Id="rId4" Type="http://schemas.openxmlformats.org/officeDocument/2006/relationships/image" Target="../media/image4.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2.wdp"/><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1.png"/><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3" Type="http://schemas.openxmlformats.org/officeDocument/2006/relationships/image" Target="../media/image1.gif"/><Relationship Id="rId7"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slide" Target="slide2.xml"/></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 Target="slide2.xml"/><Relationship Id="rId7" Type="http://schemas.openxmlformats.org/officeDocument/2006/relationships/image" Target="../media/image8.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microsoft.com/office/2007/relationships/hdphoto" Target="../media/hdphoto1.wdp"/><Relationship Id="rId10" Type="http://schemas.openxmlformats.org/officeDocument/2006/relationships/image" Target="../media/image11.png"/><Relationship Id="rId4" Type="http://schemas.openxmlformats.org/officeDocument/2006/relationships/image" Target="../media/image3.png"/><Relationship Id="rId9"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3" Type="http://schemas.openxmlformats.org/officeDocument/2006/relationships/slide" Target="slide2.xml"/><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13.png"/><Relationship Id="rId9" Type="http://schemas.openxmlformats.org/officeDocument/2006/relationships/image" Target="../media/image38.png"/><Relationship Id="rId14" Type="http://schemas.openxmlformats.org/officeDocument/2006/relationships/image" Target="../media/image43.png"/></Relationships>
</file>

<file path=ppt/slides/_rels/slide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45.png"/><Relationship Id="rId5" Type="http://schemas.microsoft.com/office/2007/relationships/hdphoto" Target="../media/hdphoto1.wdp"/><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4.jpeg"/></Relationships>
</file>

<file path=ppt/slides/_rels/slide8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46.png"/><Relationship Id="rId5" Type="http://schemas.microsoft.com/office/2007/relationships/hdphoto" Target="../media/hdphoto1.wdp"/><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png"/><Relationship Id="rId4" Type="http://schemas.openxmlformats.org/officeDocument/2006/relationships/image" Target="../media/image30.png"/></Relationships>
</file>

<file path=ppt/slides/_rels/slide8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3.png"/><Relationship Id="rId4" Type="http://schemas.openxmlformats.org/officeDocument/2006/relationships/image" Target="../media/image15.png"/></Relationships>
</file>

<file path=ppt/slides/_rels/slide9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5.png"/></Relationships>
</file>

<file path=ppt/slides/_rels/slide95.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48.png"/><Relationship Id="rId2" Type="http://schemas.openxmlformats.org/officeDocument/2006/relationships/image" Target="../media/image1.gif"/><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47.png"/><Relationship Id="rId4" Type="http://schemas.openxmlformats.org/officeDocument/2006/relationships/image" Target="../media/image4.png"/></Relationships>
</file>

<file path=ppt/slides/_rels/slide9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523999" y="1122363"/>
            <a:ext cx="9431547" cy="4223360"/>
          </a:xfrm>
        </p:spPr>
        <p:txBody>
          <a:bodyPr/>
          <a:lstStyle/>
          <a:p>
            <a:r>
              <a:rPr lang="nl-BE" dirty="0" smtClean="0"/>
              <a:t>11. Stralend op elk scherm</a:t>
            </a:r>
            <a:endParaRPr lang="nl-BE" dirty="0"/>
          </a:p>
        </p:txBody>
      </p:sp>
    </p:spTree>
    <p:extLst>
      <p:ext uri="{BB962C8B-B14F-4D97-AF65-F5344CB8AC3E}">
        <p14:creationId xmlns:p14="http://schemas.microsoft.com/office/powerpoint/2010/main" val="299286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163</a:t>
            </a:r>
            <a:endParaRPr lang="nl-BE" dirty="0">
              <a:solidFill>
                <a:schemeClr val="accent2">
                  <a:lumMod val="75000"/>
                </a:schemeClr>
              </a:solidFill>
            </a:endParaRPr>
          </a:p>
        </p:txBody>
      </p:sp>
      <p:sp>
        <p:nvSpPr>
          <p:cNvPr id="12" name="Titel 11"/>
          <p:cNvSpPr>
            <a:spLocks noGrp="1"/>
          </p:cNvSpPr>
          <p:nvPr>
            <p:ph type="title"/>
          </p:nvPr>
        </p:nvSpPr>
        <p:spPr/>
        <p:txBody>
          <a:bodyPr/>
          <a:lstStyle/>
          <a:p>
            <a:endParaRPr lang="nl-BE"/>
          </a:p>
        </p:txBody>
      </p:sp>
      <p:sp>
        <p:nvSpPr>
          <p:cNvPr id="22"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smtClean="0">
                <a:solidFill>
                  <a:schemeClr val="bg1"/>
                </a:solidFill>
              </a:rPr>
              <a:t>11.2 Je webpagina’s op de rooster gelegd</a:t>
            </a:r>
            <a:endParaRPr lang="nl-BE" dirty="0">
              <a:solidFill>
                <a:schemeClr val="bg1"/>
              </a:solidFill>
            </a:endParaRPr>
          </a:p>
        </p:txBody>
      </p:sp>
      <p:pic>
        <p:nvPicPr>
          <p:cNvPr id="16" name="Afbeelding 15"/>
          <p:cNvPicPr>
            <a:picLocks noChangeAspect="1"/>
          </p:cNvPicPr>
          <p:nvPr/>
        </p:nvPicPr>
        <p:blipFill>
          <a:blip r:embed="rId4"/>
          <a:stretch>
            <a:fillRect/>
          </a:stretch>
        </p:blipFill>
        <p:spPr>
          <a:xfrm>
            <a:off x="1463038" y="1388940"/>
            <a:ext cx="5708144" cy="4320000"/>
          </a:xfrm>
          <a:prstGeom prst="rect">
            <a:avLst/>
          </a:prstGeom>
        </p:spPr>
      </p:pic>
      <p:pic>
        <p:nvPicPr>
          <p:cNvPr id="17" name="Afbeelding 16"/>
          <p:cNvPicPr>
            <a:picLocks noChangeAspect="1"/>
          </p:cNvPicPr>
          <p:nvPr/>
        </p:nvPicPr>
        <p:blipFill>
          <a:blip r:embed="rId5"/>
          <a:stretch>
            <a:fillRect/>
          </a:stretch>
        </p:blipFill>
        <p:spPr>
          <a:xfrm>
            <a:off x="6333601" y="2389892"/>
            <a:ext cx="5708145" cy="4320000"/>
          </a:xfrm>
          <a:prstGeom prst="rect">
            <a:avLst/>
          </a:prstGeom>
        </p:spPr>
      </p:pic>
      <p:sp>
        <p:nvSpPr>
          <p:cNvPr id="19" name="Pijl-rechts 18"/>
          <p:cNvSpPr/>
          <p:nvPr/>
        </p:nvSpPr>
        <p:spPr>
          <a:xfrm>
            <a:off x="4546122" y="5029197"/>
            <a:ext cx="3234906" cy="648707"/>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23" name="Ovaal 22"/>
          <p:cNvSpPr/>
          <p:nvPr/>
        </p:nvSpPr>
        <p:spPr>
          <a:xfrm>
            <a:off x="3143176" y="5029196"/>
            <a:ext cx="1353534" cy="747049"/>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Rechthoek 27"/>
          <p:cNvSpPr/>
          <p:nvPr/>
        </p:nvSpPr>
        <p:spPr>
          <a:xfrm>
            <a:off x="7327935" y="1523656"/>
            <a:ext cx="4713811"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get.bootstrap.com</a:t>
            </a:r>
            <a:endParaRPr lang="nl-BE" sz="3600" dirty="0"/>
          </a:p>
        </p:txBody>
      </p:sp>
      <p:pic>
        <p:nvPicPr>
          <p:cNvPr id="31" name="Afbeelding 30"/>
          <p:cNvPicPr/>
          <p:nvPr/>
        </p:nvPicPr>
        <p:blipFill>
          <a:blip r:embed="rId6"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Tree>
    <p:extLst>
      <p:ext uri="{BB962C8B-B14F-4D97-AF65-F5344CB8AC3E}">
        <p14:creationId xmlns:p14="http://schemas.microsoft.com/office/powerpoint/2010/main" val="50651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par>
                          <p:cTn id="8" fill="hold">
                            <p:stCondLst>
                              <p:cond delay="1500"/>
                            </p:stCondLst>
                            <p:childTnLst>
                              <p:par>
                                <p:cTn id="9" presetID="10" presetClass="entr" presetSubtype="0" fill="hold" grpId="0" nodeType="afterEffect">
                                  <p:stCondLst>
                                    <p:cond delay="100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30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3" grpId="0" animBg="1"/>
      <p:bldP spid="2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185</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a:solidFill>
                  <a:schemeClr val="tx1"/>
                </a:solidFill>
              </a:rPr>
              <a:t>oefening </a:t>
            </a:r>
            <a:r>
              <a:rPr lang="nl-BE" sz="2800" dirty="0" smtClean="0">
                <a:solidFill>
                  <a:schemeClr val="tx1"/>
                </a:solidFill>
              </a:rPr>
              <a:t>4.3.</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van de oefening naar </a:t>
            </a:r>
            <a:r>
              <a:rPr lang="nl-BE" sz="2800" dirty="0" smtClean="0">
                <a:solidFill>
                  <a:schemeClr val="accent6"/>
                </a:solidFill>
                <a:latin typeface="Code New Roman" panose="020B0609020204030204" pitchFamily="49" charset="0"/>
                <a:cs typeface="Code New Roman" panose="020B0609020204030204" pitchFamily="49" charset="0"/>
              </a:rPr>
              <a:t>oefening-11-6</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Maak </a:t>
            </a:r>
            <a:r>
              <a:rPr lang="nl-BE" sz="2800" dirty="0">
                <a:solidFill>
                  <a:schemeClr val="tx1"/>
                </a:solidFill>
              </a:rPr>
              <a:t>de tabel responsief met behulp van Bootstrap, zodat die er ook op mobiele schermen aantrekkelijk uit ziet. </a:t>
            </a:r>
            <a:endParaRPr lang="nl-BE" sz="28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de </a:t>
            </a:r>
            <a:r>
              <a:rPr lang="nl-BE" sz="2800" dirty="0">
                <a:solidFill>
                  <a:schemeClr val="tx1"/>
                </a:solidFill>
              </a:rPr>
              <a:t>web- en stijlpagina’s met de </a:t>
            </a:r>
            <a:r>
              <a:rPr lang="nl-BE" sz="2800" dirty="0" err="1">
                <a:solidFill>
                  <a:schemeClr val="tx1"/>
                </a:solidFill>
              </a:rPr>
              <a:t>validator</a:t>
            </a:r>
            <a:r>
              <a:rPr lang="nl-BE" sz="2800" dirty="0">
                <a:solidFill>
                  <a:schemeClr val="tx1"/>
                </a:solidFill>
              </a:rPr>
              <a:t> van W3C</a:t>
            </a:r>
            <a:r>
              <a:rPr lang="nl-BE" sz="2800" dirty="0" smtClean="0">
                <a:solidFill>
                  <a:schemeClr val="tx1"/>
                </a:solidFill>
              </a:rPr>
              <a:t>.</a:t>
            </a: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11.6</a:t>
            </a:r>
            <a:endParaRPr lang="nl-BE" sz="2800" dirty="0"/>
          </a:p>
        </p:txBody>
      </p:sp>
    </p:spTree>
    <p:extLst>
      <p:ext uri="{BB962C8B-B14F-4D97-AF65-F5344CB8AC3E}">
        <p14:creationId xmlns:p14="http://schemas.microsoft.com/office/powerpoint/2010/main" val="740155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185</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a:solidFill>
                  <a:schemeClr val="tx1"/>
                </a:solidFill>
              </a:rPr>
              <a:t>oefening </a:t>
            </a:r>
            <a:r>
              <a:rPr lang="nl-BE" sz="2800" dirty="0" smtClean="0">
                <a:solidFill>
                  <a:schemeClr val="tx1"/>
                </a:solidFill>
              </a:rPr>
              <a:t>6.5.</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van de oefening naar </a:t>
            </a:r>
            <a:r>
              <a:rPr lang="nl-BE" sz="2800" dirty="0" smtClean="0">
                <a:solidFill>
                  <a:schemeClr val="accent6"/>
                </a:solidFill>
                <a:latin typeface="Code New Roman" panose="020B0609020204030204" pitchFamily="49" charset="0"/>
                <a:cs typeface="Code New Roman" panose="020B0609020204030204" pitchFamily="49" charset="0"/>
              </a:rPr>
              <a:t>oefening-11-7</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Maak het lesrooster responsief </a:t>
            </a:r>
            <a:r>
              <a:rPr lang="nl-BE" sz="2800" dirty="0">
                <a:solidFill>
                  <a:schemeClr val="tx1"/>
                </a:solidFill>
              </a:rPr>
              <a:t>met behulp van Bootstrap, zodat die er ook op mobiele schermen aantrekkelijk uit ziet. </a:t>
            </a:r>
            <a:endParaRPr lang="nl-BE" sz="28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de </a:t>
            </a:r>
            <a:r>
              <a:rPr lang="nl-BE" sz="2800" dirty="0">
                <a:solidFill>
                  <a:schemeClr val="tx1"/>
                </a:solidFill>
              </a:rPr>
              <a:t>web- en stijlpagina’s met de </a:t>
            </a:r>
            <a:r>
              <a:rPr lang="nl-BE" sz="2800" dirty="0" err="1">
                <a:solidFill>
                  <a:schemeClr val="tx1"/>
                </a:solidFill>
              </a:rPr>
              <a:t>validator</a:t>
            </a:r>
            <a:r>
              <a:rPr lang="nl-BE" sz="2800" dirty="0">
                <a:solidFill>
                  <a:schemeClr val="tx1"/>
                </a:solidFill>
              </a:rPr>
              <a:t> van W3C</a:t>
            </a:r>
            <a:r>
              <a:rPr lang="nl-BE" sz="2800" dirty="0" smtClean="0">
                <a:solidFill>
                  <a:schemeClr val="tx1"/>
                </a:solidFill>
              </a:rPr>
              <a:t>.</a:t>
            </a: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11.7</a:t>
            </a:r>
            <a:endParaRPr lang="nl-BE" sz="2800" dirty="0"/>
          </a:p>
        </p:txBody>
      </p:sp>
    </p:spTree>
    <p:extLst>
      <p:ext uri="{BB962C8B-B14F-4D97-AF65-F5344CB8AC3E}">
        <p14:creationId xmlns:p14="http://schemas.microsoft.com/office/powerpoint/2010/main" val="8479901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185</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a:solidFill>
                  <a:schemeClr val="tx1"/>
                </a:solidFill>
              </a:rPr>
              <a:t>oefening </a:t>
            </a:r>
            <a:r>
              <a:rPr lang="nl-BE" sz="2800" dirty="0" smtClean="0">
                <a:solidFill>
                  <a:schemeClr val="tx1"/>
                </a:solidFill>
              </a:rPr>
              <a:t>6.7.</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van de oefening naar </a:t>
            </a:r>
            <a:r>
              <a:rPr lang="nl-BE" sz="2800" dirty="0" smtClean="0">
                <a:solidFill>
                  <a:schemeClr val="accent6"/>
                </a:solidFill>
                <a:latin typeface="Code New Roman" panose="020B0609020204030204" pitchFamily="49" charset="0"/>
                <a:cs typeface="Code New Roman" panose="020B0609020204030204" pitchFamily="49" charset="0"/>
              </a:rPr>
              <a:t>oefening-11-8</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Maak de hele website responsief </a:t>
            </a:r>
            <a:r>
              <a:rPr lang="nl-BE" sz="2800" dirty="0">
                <a:solidFill>
                  <a:schemeClr val="tx1"/>
                </a:solidFill>
              </a:rPr>
              <a:t>met behulp van Bootstrap, zodat die er ook op mobiele schermen aantrekkelijk uit ziet. </a:t>
            </a:r>
            <a:endParaRPr lang="nl-BE" sz="28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de </a:t>
            </a:r>
            <a:r>
              <a:rPr lang="nl-BE" sz="2800" dirty="0">
                <a:solidFill>
                  <a:schemeClr val="tx1"/>
                </a:solidFill>
              </a:rPr>
              <a:t>web- en stijlpagina’s met de </a:t>
            </a:r>
            <a:r>
              <a:rPr lang="nl-BE" sz="2800" dirty="0" err="1">
                <a:solidFill>
                  <a:schemeClr val="tx1"/>
                </a:solidFill>
              </a:rPr>
              <a:t>validator</a:t>
            </a:r>
            <a:r>
              <a:rPr lang="nl-BE" sz="2800" dirty="0">
                <a:solidFill>
                  <a:schemeClr val="tx1"/>
                </a:solidFill>
              </a:rPr>
              <a:t> van W3C</a:t>
            </a:r>
            <a:r>
              <a:rPr lang="nl-BE" sz="2800" dirty="0" smtClean="0">
                <a:solidFill>
                  <a:schemeClr val="tx1"/>
                </a:solidFill>
              </a:rPr>
              <a:t>.</a:t>
            </a: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11.8</a:t>
            </a:r>
            <a:endParaRPr lang="nl-BE" sz="2800" dirty="0"/>
          </a:p>
        </p:txBody>
      </p:sp>
    </p:spTree>
    <p:extLst>
      <p:ext uri="{BB962C8B-B14F-4D97-AF65-F5344CB8AC3E}">
        <p14:creationId xmlns:p14="http://schemas.microsoft.com/office/powerpoint/2010/main" val="900151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185</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a:solidFill>
                  <a:schemeClr val="tx1"/>
                </a:solidFill>
              </a:rPr>
              <a:t>oefening </a:t>
            </a:r>
            <a:r>
              <a:rPr lang="nl-BE" sz="2800" dirty="0" smtClean="0">
                <a:solidFill>
                  <a:schemeClr val="tx1"/>
                </a:solidFill>
              </a:rPr>
              <a:t>6.8.</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van de oefening naar </a:t>
            </a:r>
            <a:r>
              <a:rPr lang="nl-BE" sz="2800" dirty="0" smtClean="0">
                <a:solidFill>
                  <a:schemeClr val="accent6"/>
                </a:solidFill>
                <a:latin typeface="Code New Roman" panose="020B0609020204030204" pitchFamily="49" charset="0"/>
                <a:cs typeface="Code New Roman" panose="020B0609020204030204" pitchFamily="49" charset="0"/>
              </a:rPr>
              <a:t>oefening-11-9</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Maak de hele website responsief </a:t>
            </a:r>
            <a:r>
              <a:rPr lang="nl-BE" sz="2800" dirty="0">
                <a:solidFill>
                  <a:schemeClr val="tx1"/>
                </a:solidFill>
              </a:rPr>
              <a:t>met behulp van Bootstrap, zodat die er ook op mobiele schermen aantrekkelijk uit ziet. </a:t>
            </a:r>
            <a:endParaRPr lang="nl-BE" sz="28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de </a:t>
            </a:r>
            <a:r>
              <a:rPr lang="nl-BE" sz="2800" dirty="0">
                <a:solidFill>
                  <a:schemeClr val="tx1"/>
                </a:solidFill>
              </a:rPr>
              <a:t>web- en stijlpagina’s met de </a:t>
            </a:r>
            <a:r>
              <a:rPr lang="nl-BE" sz="2800" dirty="0" err="1">
                <a:solidFill>
                  <a:schemeClr val="tx1"/>
                </a:solidFill>
              </a:rPr>
              <a:t>validator</a:t>
            </a:r>
            <a:r>
              <a:rPr lang="nl-BE" sz="2800" dirty="0">
                <a:solidFill>
                  <a:schemeClr val="tx1"/>
                </a:solidFill>
              </a:rPr>
              <a:t> van W3C</a:t>
            </a:r>
            <a:r>
              <a:rPr lang="nl-BE" sz="2800" dirty="0" smtClean="0">
                <a:solidFill>
                  <a:schemeClr val="tx1"/>
                </a:solidFill>
              </a:rPr>
              <a:t>.</a:t>
            </a: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11.9</a:t>
            </a:r>
            <a:endParaRPr lang="nl-BE" sz="2800" dirty="0"/>
          </a:p>
        </p:txBody>
      </p:sp>
    </p:spTree>
    <p:extLst>
      <p:ext uri="{BB962C8B-B14F-4D97-AF65-F5344CB8AC3E}">
        <p14:creationId xmlns:p14="http://schemas.microsoft.com/office/powerpoint/2010/main" val="2139344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186</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a:solidFill>
                  <a:schemeClr val="tx1"/>
                </a:solidFill>
              </a:rPr>
              <a:t>oefening </a:t>
            </a:r>
            <a:r>
              <a:rPr lang="nl-BE" sz="2800" dirty="0" smtClean="0">
                <a:solidFill>
                  <a:schemeClr val="tx1"/>
                </a:solidFill>
              </a:rPr>
              <a:t>6.9.</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van de oefening naar </a:t>
            </a:r>
            <a:r>
              <a:rPr lang="nl-BE" sz="2800" dirty="0" smtClean="0">
                <a:solidFill>
                  <a:schemeClr val="accent6"/>
                </a:solidFill>
                <a:latin typeface="Code New Roman" panose="020B0609020204030204" pitchFamily="49" charset="0"/>
                <a:cs typeface="Code New Roman" panose="020B0609020204030204" pitchFamily="49" charset="0"/>
              </a:rPr>
              <a:t>oefening-11-10</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Maak de hele website responsief </a:t>
            </a:r>
            <a:r>
              <a:rPr lang="nl-BE" sz="2800" dirty="0">
                <a:solidFill>
                  <a:schemeClr val="tx1"/>
                </a:solidFill>
              </a:rPr>
              <a:t>met behulp van Bootstrap, zodat die er ook op mobiele schermen aantrekkelijk uit ziet. </a:t>
            </a:r>
            <a:endParaRPr lang="nl-BE" sz="28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de </a:t>
            </a:r>
            <a:r>
              <a:rPr lang="nl-BE" sz="2800" dirty="0">
                <a:solidFill>
                  <a:schemeClr val="tx1"/>
                </a:solidFill>
              </a:rPr>
              <a:t>web- en stijlpagina’s met de </a:t>
            </a:r>
            <a:r>
              <a:rPr lang="nl-BE" sz="2800" dirty="0" err="1">
                <a:solidFill>
                  <a:schemeClr val="tx1"/>
                </a:solidFill>
              </a:rPr>
              <a:t>validator</a:t>
            </a:r>
            <a:r>
              <a:rPr lang="nl-BE" sz="2800" dirty="0">
                <a:solidFill>
                  <a:schemeClr val="tx1"/>
                </a:solidFill>
              </a:rPr>
              <a:t> van W3C</a:t>
            </a:r>
            <a:r>
              <a:rPr lang="nl-BE" sz="2800" dirty="0" smtClean="0">
                <a:solidFill>
                  <a:schemeClr val="tx1"/>
                </a:solidFill>
              </a:rPr>
              <a:t>.</a:t>
            </a: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11.10</a:t>
            </a:r>
            <a:endParaRPr lang="nl-BE" sz="2800" dirty="0"/>
          </a:p>
        </p:txBody>
      </p:sp>
    </p:spTree>
    <p:extLst>
      <p:ext uri="{BB962C8B-B14F-4D97-AF65-F5344CB8AC3E}">
        <p14:creationId xmlns:p14="http://schemas.microsoft.com/office/powerpoint/2010/main" val="3635008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186</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a:solidFill>
                  <a:schemeClr val="tx1"/>
                </a:solidFill>
              </a:rPr>
              <a:t>oefening </a:t>
            </a:r>
            <a:r>
              <a:rPr lang="nl-BE" sz="2800" dirty="0" smtClean="0">
                <a:solidFill>
                  <a:schemeClr val="tx1"/>
                </a:solidFill>
              </a:rPr>
              <a:t>7.4.</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van de oefening naar </a:t>
            </a:r>
            <a:r>
              <a:rPr lang="nl-BE" sz="2800" dirty="0" smtClean="0">
                <a:solidFill>
                  <a:schemeClr val="accent6"/>
                </a:solidFill>
                <a:latin typeface="Code New Roman" panose="020B0609020204030204" pitchFamily="49" charset="0"/>
                <a:cs typeface="Code New Roman" panose="020B0609020204030204" pitchFamily="49" charset="0"/>
              </a:rPr>
              <a:t>oefening-11-11</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a:solidFill>
                  <a:schemeClr val="tx1"/>
                </a:solidFill>
              </a:rPr>
              <a:t> </a:t>
            </a:r>
            <a:r>
              <a:rPr lang="nl-BE" sz="2800" dirty="0" smtClean="0">
                <a:solidFill>
                  <a:schemeClr val="tx1"/>
                </a:solidFill>
              </a:rPr>
              <a:t>Valideer </a:t>
            </a:r>
            <a:r>
              <a:rPr lang="nl-BE" sz="2800" dirty="0">
                <a:solidFill>
                  <a:schemeClr val="tx1"/>
                </a:solidFill>
              </a:rPr>
              <a:t>de invoer met behulp van Bootstrap</a:t>
            </a:r>
            <a:r>
              <a:rPr lang="nl-BE" sz="2800" dirty="0" smtClean="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de </a:t>
            </a:r>
            <a:r>
              <a:rPr lang="nl-BE" sz="2800" dirty="0">
                <a:solidFill>
                  <a:schemeClr val="tx1"/>
                </a:solidFill>
              </a:rPr>
              <a:t>web- en stijlpagina’s met de </a:t>
            </a:r>
            <a:r>
              <a:rPr lang="nl-BE" sz="2800" dirty="0" err="1">
                <a:solidFill>
                  <a:schemeClr val="tx1"/>
                </a:solidFill>
              </a:rPr>
              <a:t>validator</a:t>
            </a:r>
            <a:r>
              <a:rPr lang="nl-BE" sz="2800" dirty="0">
                <a:solidFill>
                  <a:schemeClr val="tx1"/>
                </a:solidFill>
              </a:rPr>
              <a:t> van W3C</a:t>
            </a:r>
            <a:r>
              <a:rPr lang="nl-BE" sz="2800" dirty="0" smtClean="0">
                <a:solidFill>
                  <a:schemeClr val="tx1"/>
                </a:solidFill>
              </a:rPr>
              <a:t>.</a:t>
            </a: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11.11</a:t>
            </a:r>
            <a:endParaRPr lang="nl-BE" sz="2800" dirty="0"/>
          </a:p>
        </p:txBody>
      </p:sp>
    </p:spTree>
    <p:extLst>
      <p:ext uri="{BB962C8B-B14F-4D97-AF65-F5344CB8AC3E}">
        <p14:creationId xmlns:p14="http://schemas.microsoft.com/office/powerpoint/2010/main" val="4242270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186</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a:solidFill>
                  <a:schemeClr val="tx1"/>
                </a:solidFill>
              </a:rPr>
              <a:t>oefening </a:t>
            </a:r>
            <a:r>
              <a:rPr lang="nl-BE" sz="2800" dirty="0" smtClean="0">
                <a:solidFill>
                  <a:schemeClr val="tx1"/>
                </a:solidFill>
              </a:rPr>
              <a:t>7.10.</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van de oefening naar </a:t>
            </a:r>
            <a:r>
              <a:rPr lang="nl-BE" sz="2800" dirty="0" smtClean="0">
                <a:solidFill>
                  <a:schemeClr val="accent6"/>
                </a:solidFill>
                <a:latin typeface="Code New Roman" panose="020B0609020204030204" pitchFamily="49" charset="0"/>
                <a:cs typeface="Code New Roman" panose="020B0609020204030204" pitchFamily="49" charset="0"/>
              </a:rPr>
              <a:t>oefening-11-12</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a:solidFill>
                  <a:schemeClr val="tx1"/>
                </a:solidFill>
              </a:rPr>
              <a:t> </a:t>
            </a:r>
            <a:r>
              <a:rPr lang="nl-BE" sz="2800" dirty="0" smtClean="0">
                <a:solidFill>
                  <a:schemeClr val="tx1"/>
                </a:solidFill>
              </a:rPr>
              <a:t>Valideer </a:t>
            </a:r>
            <a:r>
              <a:rPr lang="nl-BE" sz="2800" dirty="0">
                <a:solidFill>
                  <a:schemeClr val="tx1"/>
                </a:solidFill>
              </a:rPr>
              <a:t>de invoer met behulp van Bootstrap</a:t>
            </a:r>
            <a:r>
              <a:rPr lang="nl-BE" sz="2800" dirty="0" smtClean="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de </a:t>
            </a:r>
            <a:r>
              <a:rPr lang="nl-BE" sz="2800" dirty="0">
                <a:solidFill>
                  <a:schemeClr val="tx1"/>
                </a:solidFill>
              </a:rPr>
              <a:t>web- en stijlpagina’s met de </a:t>
            </a:r>
            <a:r>
              <a:rPr lang="nl-BE" sz="2800" dirty="0" err="1">
                <a:solidFill>
                  <a:schemeClr val="tx1"/>
                </a:solidFill>
              </a:rPr>
              <a:t>validator</a:t>
            </a:r>
            <a:r>
              <a:rPr lang="nl-BE" sz="2800" dirty="0">
                <a:solidFill>
                  <a:schemeClr val="tx1"/>
                </a:solidFill>
              </a:rPr>
              <a:t> van W3C</a:t>
            </a:r>
            <a:r>
              <a:rPr lang="nl-BE" sz="2800" dirty="0" smtClean="0">
                <a:solidFill>
                  <a:schemeClr val="tx1"/>
                </a:solidFill>
              </a:rPr>
              <a:t>.</a:t>
            </a: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11.12</a:t>
            </a:r>
            <a:endParaRPr lang="nl-BE" sz="2800" dirty="0"/>
          </a:p>
        </p:txBody>
      </p:sp>
    </p:spTree>
    <p:extLst>
      <p:ext uri="{BB962C8B-B14F-4D97-AF65-F5344CB8AC3E}">
        <p14:creationId xmlns:p14="http://schemas.microsoft.com/office/powerpoint/2010/main" val="73256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186</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a:solidFill>
                  <a:schemeClr val="tx1"/>
                </a:solidFill>
              </a:rPr>
              <a:t>oefening 8</a:t>
            </a:r>
            <a:r>
              <a:rPr lang="nl-BE" sz="2800" dirty="0" smtClean="0">
                <a:solidFill>
                  <a:schemeClr val="tx1"/>
                </a:solidFill>
              </a:rPr>
              <a:t>.10.</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van de oefening naar </a:t>
            </a:r>
            <a:r>
              <a:rPr lang="nl-BE" sz="2800" dirty="0" smtClean="0">
                <a:solidFill>
                  <a:schemeClr val="accent6"/>
                </a:solidFill>
                <a:latin typeface="Code New Roman" panose="020B0609020204030204" pitchFamily="49" charset="0"/>
                <a:cs typeface="Code New Roman" panose="020B0609020204030204" pitchFamily="49" charset="0"/>
              </a:rPr>
              <a:t>oefening-11-13</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a:solidFill>
                  <a:schemeClr val="tx1"/>
                </a:solidFill>
              </a:rPr>
              <a:t> </a:t>
            </a:r>
            <a:r>
              <a:rPr lang="nl-BE" sz="2800" dirty="0" smtClean="0">
                <a:solidFill>
                  <a:schemeClr val="tx1"/>
                </a:solidFill>
              </a:rPr>
              <a:t>Valideer </a:t>
            </a:r>
            <a:r>
              <a:rPr lang="nl-BE" sz="2800" dirty="0">
                <a:solidFill>
                  <a:schemeClr val="tx1"/>
                </a:solidFill>
              </a:rPr>
              <a:t>de invoer met behulp van Bootstrap</a:t>
            </a:r>
            <a:r>
              <a:rPr lang="nl-BE" sz="2800" dirty="0" smtClean="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de </a:t>
            </a:r>
            <a:r>
              <a:rPr lang="nl-BE" sz="2800" dirty="0">
                <a:solidFill>
                  <a:schemeClr val="tx1"/>
                </a:solidFill>
              </a:rPr>
              <a:t>web- en stijlpagina’s met de </a:t>
            </a:r>
            <a:r>
              <a:rPr lang="nl-BE" sz="2800" dirty="0" err="1">
                <a:solidFill>
                  <a:schemeClr val="tx1"/>
                </a:solidFill>
              </a:rPr>
              <a:t>validator</a:t>
            </a:r>
            <a:r>
              <a:rPr lang="nl-BE" sz="2800" dirty="0">
                <a:solidFill>
                  <a:schemeClr val="tx1"/>
                </a:solidFill>
              </a:rPr>
              <a:t> van W3C</a:t>
            </a:r>
            <a:r>
              <a:rPr lang="nl-BE" sz="2800" dirty="0" smtClean="0">
                <a:solidFill>
                  <a:schemeClr val="tx1"/>
                </a:solidFill>
              </a:rPr>
              <a:t>.</a:t>
            </a: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11.13</a:t>
            </a:r>
            <a:endParaRPr lang="nl-BE" sz="2800" dirty="0"/>
          </a:p>
        </p:txBody>
      </p:sp>
    </p:spTree>
    <p:extLst>
      <p:ext uri="{BB962C8B-B14F-4D97-AF65-F5344CB8AC3E}">
        <p14:creationId xmlns:p14="http://schemas.microsoft.com/office/powerpoint/2010/main" val="2643446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186</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a:solidFill>
                  <a:schemeClr val="tx1"/>
                </a:solidFill>
              </a:rPr>
              <a:t>oefening </a:t>
            </a:r>
            <a:r>
              <a:rPr lang="nl-BE" sz="2800" dirty="0" smtClean="0">
                <a:solidFill>
                  <a:schemeClr val="tx1"/>
                </a:solidFill>
              </a:rPr>
              <a:t>9.8.</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van de oefening naar </a:t>
            </a:r>
            <a:r>
              <a:rPr lang="nl-BE" sz="2800" dirty="0" smtClean="0">
                <a:solidFill>
                  <a:schemeClr val="accent6"/>
                </a:solidFill>
                <a:latin typeface="Code New Roman" panose="020B0609020204030204" pitchFamily="49" charset="0"/>
                <a:cs typeface="Code New Roman" panose="020B0609020204030204" pitchFamily="49" charset="0"/>
              </a:rPr>
              <a:t>oefening-11-14</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a:solidFill>
                  <a:schemeClr val="tx1"/>
                </a:solidFill>
              </a:rPr>
              <a:t> </a:t>
            </a:r>
            <a:r>
              <a:rPr lang="nl-BE" sz="2800" dirty="0" smtClean="0">
                <a:solidFill>
                  <a:schemeClr val="tx1"/>
                </a:solidFill>
              </a:rPr>
              <a:t>Valideer </a:t>
            </a:r>
            <a:r>
              <a:rPr lang="nl-BE" sz="2800" dirty="0">
                <a:solidFill>
                  <a:schemeClr val="tx1"/>
                </a:solidFill>
              </a:rPr>
              <a:t>de invoer met behulp van Bootstrap</a:t>
            </a:r>
            <a:r>
              <a:rPr lang="nl-BE" sz="2800" dirty="0" smtClean="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de </a:t>
            </a:r>
            <a:r>
              <a:rPr lang="nl-BE" sz="2800" dirty="0">
                <a:solidFill>
                  <a:schemeClr val="tx1"/>
                </a:solidFill>
              </a:rPr>
              <a:t>web- en stijlpagina’s met de </a:t>
            </a:r>
            <a:r>
              <a:rPr lang="nl-BE" sz="2800" dirty="0" err="1">
                <a:solidFill>
                  <a:schemeClr val="tx1"/>
                </a:solidFill>
              </a:rPr>
              <a:t>validator</a:t>
            </a:r>
            <a:r>
              <a:rPr lang="nl-BE" sz="2800" dirty="0">
                <a:solidFill>
                  <a:schemeClr val="tx1"/>
                </a:solidFill>
              </a:rPr>
              <a:t> van W3C</a:t>
            </a:r>
            <a:r>
              <a:rPr lang="nl-BE" sz="2800" dirty="0" smtClean="0">
                <a:solidFill>
                  <a:schemeClr val="tx1"/>
                </a:solidFill>
              </a:rPr>
              <a:t>.</a:t>
            </a: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11.14</a:t>
            </a:r>
            <a:endParaRPr lang="nl-BE" sz="2800" dirty="0"/>
          </a:p>
        </p:txBody>
      </p:sp>
    </p:spTree>
    <p:extLst>
      <p:ext uri="{BB962C8B-B14F-4D97-AF65-F5344CB8AC3E}">
        <p14:creationId xmlns:p14="http://schemas.microsoft.com/office/powerpoint/2010/main" val="2217129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187</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a:solidFill>
                  <a:schemeClr val="tx1"/>
                </a:solidFill>
              </a:rPr>
              <a:t>oefening </a:t>
            </a:r>
            <a:r>
              <a:rPr lang="nl-BE" sz="2800" dirty="0" smtClean="0">
                <a:solidFill>
                  <a:schemeClr val="tx1"/>
                </a:solidFill>
              </a:rPr>
              <a:t>10.2.</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van de oefening naar </a:t>
            </a:r>
            <a:r>
              <a:rPr lang="nl-BE" sz="2800" dirty="0" smtClean="0">
                <a:solidFill>
                  <a:schemeClr val="accent6"/>
                </a:solidFill>
                <a:latin typeface="Code New Roman" panose="020B0609020204030204" pitchFamily="49" charset="0"/>
                <a:cs typeface="Code New Roman" panose="020B0609020204030204" pitchFamily="49" charset="0"/>
              </a:rPr>
              <a:t>oefening-11-15</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Maak </a:t>
            </a:r>
            <a:r>
              <a:rPr lang="nl-BE" sz="2800" dirty="0">
                <a:solidFill>
                  <a:schemeClr val="tx1"/>
                </a:solidFill>
              </a:rPr>
              <a:t>van de slideshow een Bootstrap carrousel.</a:t>
            </a:r>
            <a:endParaRPr lang="nl-BE" sz="28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de </a:t>
            </a:r>
            <a:r>
              <a:rPr lang="nl-BE" sz="2800" dirty="0">
                <a:solidFill>
                  <a:schemeClr val="tx1"/>
                </a:solidFill>
              </a:rPr>
              <a:t>web- en stijlpagina’s met de </a:t>
            </a:r>
            <a:r>
              <a:rPr lang="nl-BE" sz="2800" dirty="0" err="1">
                <a:solidFill>
                  <a:schemeClr val="tx1"/>
                </a:solidFill>
              </a:rPr>
              <a:t>validator</a:t>
            </a:r>
            <a:r>
              <a:rPr lang="nl-BE" sz="2800" dirty="0">
                <a:solidFill>
                  <a:schemeClr val="tx1"/>
                </a:solidFill>
              </a:rPr>
              <a:t> van W3C</a:t>
            </a:r>
            <a:r>
              <a:rPr lang="nl-BE" sz="2800" dirty="0" smtClean="0">
                <a:solidFill>
                  <a:schemeClr val="tx1"/>
                </a:solidFill>
              </a:rPr>
              <a:t>.</a:t>
            </a: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11.15</a:t>
            </a:r>
            <a:endParaRPr lang="nl-BE" sz="2800" dirty="0"/>
          </a:p>
        </p:txBody>
      </p:sp>
    </p:spTree>
    <p:extLst>
      <p:ext uri="{BB962C8B-B14F-4D97-AF65-F5344CB8AC3E}">
        <p14:creationId xmlns:p14="http://schemas.microsoft.com/office/powerpoint/2010/main" val="98249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hthoek 19"/>
          <p:cNvSpPr/>
          <p:nvPr/>
        </p:nvSpPr>
        <p:spPr>
          <a:xfrm>
            <a:off x="1463039" y="1433605"/>
            <a:ext cx="10578707" cy="5276287"/>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1200" dirty="0">
              <a:solidFill>
                <a:schemeClr val="tx1"/>
              </a:solidFill>
              <a:latin typeface="Code New Roman" panose="020B0609020204030204" pitchFamily="49" charset="0"/>
              <a:cs typeface="Code New Roman" panose="020B0609020204030204" pitchFamily="49" charset="0"/>
            </a:endParaRPr>
          </a:p>
        </p:txBody>
      </p:sp>
      <p:sp>
        <p:nvSpPr>
          <p:cNvPr id="22"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smtClean="0">
                <a:solidFill>
                  <a:schemeClr val="bg1"/>
                </a:solidFill>
              </a:rPr>
              <a:t>11.2 Je webpagina’s op de rooster gelegd</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163</a:t>
            </a:r>
            <a:endParaRPr lang="nl-BE" dirty="0">
              <a:solidFill>
                <a:schemeClr val="accent2">
                  <a:lumMod val="75000"/>
                </a:schemeClr>
              </a:solidFill>
            </a:endParaRPr>
          </a:p>
        </p:txBody>
      </p:sp>
      <p:pic>
        <p:nvPicPr>
          <p:cNvPr id="31" name="Afbeelding 30"/>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pic>
        <p:nvPicPr>
          <p:cNvPr id="2" name="Afbeelding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53298" y="1636862"/>
            <a:ext cx="1234389" cy="1455028"/>
          </a:xfrm>
          <a:prstGeom prst="rect">
            <a:avLst/>
          </a:prstGeom>
        </p:spPr>
      </p:pic>
      <p:sp>
        <p:nvSpPr>
          <p:cNvPr id="3" name="Tekstvak 2"/>
          <p:cNvSpPr txBox="1"/>
          <p:nvPr/>
        </p:nvSpPr>
        <p:spPr>
          <a:xfrm>
            <a:off x="1589107" y="3067069"/>
            <a:ext cx="2162772" cy="307777"/>
          </a:xfrm>
          <a:prstGeom prst="rect">
            <a:avLst/>
          </a:prstGeom>
          <a:noFill/>
        </p:spPr>
        <p:txBody>
          <a:bodyPr wrap="none" rtlCol="0">
            <a:spAutoFit/>
          </a:bodyPr>
          <a:lstStyle/>
          <a:p>
            <a:r>
              <a:rPr lang="nl-BE" sz="1400" dirty="0">
                <a:latin typeface="Code New Roman" panose="020B0609020204030204" pitchFamily="49" charset="0"/>
                <a:cs typeface="Code New Roman" panose="020B0609020204030204" pitchFamily="49" charset="0"/>
              </a:rPr>
              <a:t>b</a:t>
            </a:r>
            <a:r>
              <a:rPr lang="nl-BE" sz="1400" dirty="0" smtClean="0">
                <a:latin typeface="Code New Roman" panose="020B0609020204030204" pitchFamily="49" charset="0"/>
                <a:cs typeface="Code New Roman" panose="020B0609020204030204" pitchFamily="49" charset="0"/>
              </a:rPr>
              <a:t>ootstrap-</a:t>
            </a:r>
            <a:r>
              <a:rPr lang="nl-BE" sz="1400" dirty="0" err="1" smtClean="0">
                <a:latin typeface="Code New Roman" panose="020B0609020204030204" pitchFamily="49" charset="0"/>
                <a:cs typeface="Code New Roman" panose="020B0609020204030204" pitchFamily="49" charset="0"/>
              </a:rPr>
              <a:t>x.x.x</a:t>
            </a:r>
            <a:r>
              <a:rPr lang="nl-BE" sz="1400" dirty="0" smtClean="0">
                <a:latin typeface="Code New Roman" panose="020B0609020204030204" pitchFamily="49" charset="0"/>
                <a:cs typeface="Code New Roman" panose="020B0609020204030204" pitchFamily="49" charset="0"/>
              </a:rPr>
              <a:t>-dist</a:t>
            </a:r>
            <a:endParaRPr lang="nl-BE" sz="1400" dirty="0">
              <a:latin typeface="Code New Roman" panose="020B0609020204030204" pitchFamily="49" charset="0"/>
              <a:cs typeface="Code New Roman" panose="020B0609020204030204" pitchFamily="49" charset="0"/>
            </a:endParaRPr>
          </a:p>
        </p:txBody>
      </p:sp>
      <p:pic>
        <p:nvPicPr>
          <p:cNvPr id="14" name="Afbeelding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07542" y="4321635"/>
            <a:ext cx="1180145" cy="1525713"/>
          </a:xfrm>
          <a:prstGeom prst="rect">
            <a:avLst/>
          </a:prstGeom>
        </p:spPr>
      </p:pic>
      <p:sp>
        <p:nvSpPr>
          <p:cNvPr id="24" name="Tekstvak 23"/>
          <p:cNvSpPr txBox="1"/>
          <p:nvPr/>
        </p:nvSpPr>
        <p:spPr>
          <a:xfrm>
            <a:off x="1620034" y="5805962"/>
            <a:ext cx="2162772" cy="307777"/>
          </a:xfrm>
          <a:prstGeom prst="rect">
            <a:avLst/>
          </a:prstGeom>
          <a:noFill/>
        </p:spPr>
        <p:txBody>
          <a:bodyPr wrap="none" rtlCol="0">
            <a:spAutoFit/>
          </a:bodyPr>
          <a:lstStyle/>
          <a:p>
            <a:r>
              <a:rPr lang="nl-BE" sz="1400" dirty="0">
                <a:latin typeface="Code New Roman" panose="020B0609020204030204" pitchFamily="49" charset="0"/>
                <a:cs typeface="Code New Roman" panose="020B0609020204030204" pitchFamily="49" charset="0"/>
              </a:rPr>
              <a:t>b</a:t>
            </a:r>
            <a:r>
              <a:rPr lang="nl-BE" sz="1400" dirty="0" smtClean="0">
                <a:latin typeface="Code New Roman" panose="020B0609020204030204" pitchFamily="49" charset="0"/>
                <a:cs typeface="Code New Roman" panose="020B0609020204030204" pitchFamily="49" charset="0"/>
              </a:rPr>
              <a:t>ootstrap-</a:t>
            </a:r>
            <a:r>
              <a:rPr lang="nl-BE" sz="1400" dirty="0" err="1" smtClean="0">
                <a:latin typeface="Code New Roman" panose="020B0609020204030204" pitchFamily="49" charset="0"/>
                <a:cs typeface="Code New Roman" panose="020B0609020204030204" pitchFamily="49" charset="0"/>
              </a:rPr>
              <a:t>x.x.x</a:t>
            </a:r>
            <a:r>
              <a:rPr lang="nl-BE" sz="1400" dirty="0" smtClean="0">
                <a:latin typeface="Code New Roman" panose="020B0609020204030204" pitchFamily="49" charset="0"/>
                <a:cs typeface="Code New Roman" panose="020B0609020204030204" pitchFamily="49" charset="0"/>
              </a:rPr>
              <a:t>-dist</a:t>
            </a:r>
            <a:endParaRPr lang="nl-BE" sz="1400" dirty="0">
              <a:latin typeface="Code New Roman" panose="020B0609020204030204" pitchFamily="49" charset="0"/>
              <a:cs typeface="Code New Roman" panose="020B0609020204030204" pitchFamily="49" charset="0"/>
            </a:endParaRPr>
          </a:p>
        </p:txBody>
      </p:sp>
      <p:sp>
        <p:nvSpPr>
          <p:cNvPr id="15" name="Pijl-omlaag 14"/>
          <p:cNvSpPr/>
          <p:nvPr/>
        </p:nvSpPr>
        <p:spPr>
          <a:xfrm>
            <a:off x="2277990" y="3436401"/>
            <a:ext cx="785004" cy="83744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pic>
        <p:nvPicPr>
          <p:cNvPr id="25" name="Afbeelding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8847" y="3537831"/>
            <a:ext cx="780529" cy="1009082"/>
          </a:xfrm>
          <a:prstGeom prst="rect">
            <a:avLst/>
          </a:prstGeom>
        </p:spPr>
      </p:pic>
      <p:sp>
        <p:nvSpPr>
          <p:cNvPr id="26" name="Tekstvak 25"/>
          <p:cNvSpPr txBox="1"/>
          <p:nvPr/>
        </p:nvSpPr>
        <p:spPr>
          <a:xfrm>
            <a:off x="4947699" y="4534231"/>
            <a:ext cx="482824"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css</a:t>
            </a:r>
            <a:endParaRPr lang="nl-BE" sz="1400" dirty="0">
              <a:latin typeface="Code New Roman" panose="020B0609020204030204" pitchFamily="49" charset="0"/>
              <a:cs typeface="Code New Roman" panose="020B0609020204030204" pitchFamily="49" charset="0"/>
            </a:endParaRPr>
          </a:p>
        </p:txBody>
      </p:sp>
      <p:pic>
        <p:nvPicPr>
          <p:cNvPr id="27" name="Afbeelding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94518" y="5271860"/>
            <a:ext cx="780529" cy="1009082"/>
          </a:xfrm>
          <a:prstGeom prst="rect">
            <a:avLst/>
          </a:prstGeom>
        </p:spPr>
      </p:pic>
      <p:sp>
        <p:nvSpPr>
          <p:cNvPr id="29" name="Tekstvak 28"/>
          <p:cNvSpPr txBox="1"/>
          <p:nvPr/>
        </p:nvSpPr>
        <p:spPr>
          <a:xfrm>
            <a:off x="4943370" y="6268260"/>
            <a:ext cx="356188"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js</a:t>
            </a:r>
            <a:endParaRPr lang="nl-BE" sz="1400" dirty="0">
              <a:latin typeface="Code New Roman" panose="020B0609020204030204" pitchFamily="49" charset="0"/>
              <a:cs typeface="Code New Roman" panose="020B0609020204030204" pitchFamily="49" charset="0"/>
            </a:endParaRPr>
          </a:p>
        </p:txBody>
      </p:sp>
      <p:sp>
        <p:nvSpPr>
          <p:cNvPr id="30" name="Pijl-omlaag 29"/>
          <p:cNvSpPr/>
          <p:nvPr/>
        </p:nvSpPr>
        <p:spPr>
          <a:xfrm rot="14484594">
            <a:off x="3675085" y="4019567"/>
            <a:ext cx="785004" cy="134858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pic>
        <p:nvPicPr>
          <p:cNvPr id="18" name="Afbeelding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88661" y="2565445"/>
            <a:ext cx="870956" cy="870956"/>
          </a:xfrm>
          <a:prstGeom prst="rect">
            <a:avLst/>
          </a:prstGeom>
        </p:spPr>
      </p:pic>
      <p:sp>
        <p:nvSpPr>
          <p:cNvPr id="32" name="Tekstvak 31"/>
          <p:cNvSpPr txBox="1"/>
          <p:nvPr/>
        </p:nvSpPr>
        <p:spPr>
          <a:xfrm>
            <a:off x="7006272" y="2206402"/>
            <a:ext cx="1476686" cy="307777"/>
          </a:xfrm>
          <a:prstGeom prst="rect">
            <a:avLst/>
          </a:prstGeom>
          <a:noFill/>
        </p:spPr>
        <p:txBody>
          <a:bodyPr wrap="none" rtlCol="0">
            <a:spAutoFit/>
          </a:bodyPr>
          <a:lstStyle/>
          <a:p>
            <a:r>
              <a:rPr lang="nl-BE" sz="1400" dirty="0" smtClean="0">
                <a:latin typeface="Code New Roman" panose="020B0609020204030204" pitchFamily="49" charset="0"/>
                <a:cs typeface="Code New Roman" panose="020B0609020204030204" pitchFamily="49" charset="0"/>
              </a:rPr>
              <a:t>bootstrap.css</a:t>
            </a:r>
            <a:endParaRPr lang="nl-BE" sz="1400" dirty="0">
              <a:latin typeface="Code New Roman" panose="020B0609020204030204" pitchFamily="49" charset="0"/>
              <a:cs typeface="Code New Roman" panose="020B0609020204030204" pitchFamily="49" charset="0"/>
            </a:endParaRPr>
          </a:p>
        </p:txBody>
      </p:sp>
      <p:sp>
        <p:nvSpPr>
          <p:cNvPr id="33" name="Tekstvak 32"/>
          <p:cNvSpPr txBox="1"/>
          <p:nvPr/>
        </p:nvSpPr>
        <p:spPr>
          <a:xfrm>
            <a:off x="6807499" y="3318036"/>
            <a:ext cx="1874231"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bootstrap.css.map</a:t>
            </a:r>
            <a:endParaRPr lang="nl-BE" sz="1400" dirty="0">
              <a:latin typeface="Code New Roman" panose="020B0609020204030204" pitchFamily="49" charset="0"/>
              <a:cs typeface="Code New Roman" panose="020B0609020204030204" pitchFamily="49" charset="0"/>
            </a:endParaRPr>
          </a:p>
        </p:txBody>
      </p:sp>
      <p:pic>
        <p:nvPicPr>
          <p:cNvPr id="35" name="Afbeelding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02843" y="4732696"/>
            <a:ext cx="870956" cy="870956"/>
          </a:xfrm>
          <a:prstGeom prst="rect">
            <a:avLst/>
          </a:prstGeom>
        </p:spPr>
      </p:pic>
      <p:sp>
        <p:nvSpPr>
          <p:cNvPr id="36" name="Tekstvak 35"/>
          <p:cNvSpPr txBox="1"/>
          <p:nvPr/>
        </p:nvSpPr>
        <p:spPr>
          <a:xfrm>
            <a:off x="6821681" y="4414382"/>
            <a:ext cx="1864613" cy="307777"/>
          </a:xfrm>
          <a:prstGeom prst="rect">
            <a:avLst/>
          </a:prstGeom>
          <a:noFill/>
        </p:spPr>
        <p:txBody>
          <a:bodyPr wrap="none" rtlCol="0">
            <a:spAutoFit/>
          </a:bodyPr>
          <a:lstStyle/>
          <a:p>
            <a:r>
              <a:rPr lang="nl-BE" sz="1400" dirty="0" smtClean="0">
                <a:latin typeface="Code New Roman" panose="020B0609020204030204" pitchFamily="49" charset="0"/>
                <a:cs typeface="Code New Roman" panose="020B0609020204030204" pitchFamily="49" charset="0"/>
              </a:rPr>
              <a:t>bootstrap.min.css</a:t>
            </a:r>
            <a:endParaRPr lang="nl-BE" sz="1400" dirty="0">
              <a:latin typeface="Code New Roman" panose="020B0609020204030204" pitchFamily="49" charset="0"/>
              <a:cs typeface="Code New Roman" panose="020B0609020204030204" pitchFamily="49" charset="0"/>
            </a:endParaRPr>
          </a:p>
        </p:txBody>
      </p:sp>
      <p:sp>
        <p:nvSpPr>
          <p:cNvPr id="37" name="Tekstvak 36"/>
          <p:cNvSpPr txBox="1"/>
          <p:nvPr/>
        </p:nvSpPr>
        <p:spPr>
          <a:xfrm>
            <a:off x="6622908" y="5510244"/>
            <a:ext cx="2262158"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bootstrap.min.css.map</a:t>
            </a:r>
            <a:endParaRPr lang="nl-BE" sz="1400" dirty="0">
              <a:latin typeface="Code New Roman" panose="020B0609020204030204" pitchFamily="49" charset="0"/>
              <a:cs typeface="Code New Roman" panose="020B0609020204030204" pitchFamily="49" charset="0"/>
            </a:endParaRPr>
          </a:p>
        </p:txBody>
      </p:sp>
      <p:sp>
        <p:nvSpPr>
          <p:cNvPr id="38" name="Tekstvak 37"/>
          <p:cNvSpPr txBox="1"/>
          <p:nvPr/>
        </p:nvSpPr>
        <p:spPr>
          <a:xfrm>
            <a:off x="7382732" y="5468041"/>
            <a:ext cx="1114408" cy="1107996"/>
          </a:xfrm>
          <a:prstGeom prst="rect">
            <a:avLst/>
          </a:prstGeom>
          <a:noFill/>
        </p:spPr>
        <p:txBody>
          <a:bodyPr wrap="none" rtlCol="0">
            <a:spAutoFit/>
          </a:bodyPr>
          <a:lstStyle/>
          <a:p>
            <a:r>
              <a:rPr lang="nl-BE" sz="6600" dirty="0" smtClean="0">
                <a:latin typeface="Code New Roman" panose="020B0609020204030204" pitchFamily="49" charset="0"/>
                <a:cs typeface="Code New Roman" panose="020B0609020204030204" pitchFamily="49" charset="0"/>
              </a:rPr>
              <a:t>… </a:t>
            </a:r>
            <a:endParaRPr lang="nl-BE" sz="6600" dirty="0">
              <a:latin typeface="Code New Roman" panose="020B0609020204030204" pitchFamily="49" charset="0"/>
              <a:cs typeface="Code New Roman" panose="020B0609020204030204" pitchFamily="49" charset="0"/>
            </a:endParaRPr>
          </a:p>
        </p:txBody>
      </p:sp>
      <p:sp>
        <p:nvSpPr>
          <p:cNvPr id="21" name="Linkeraccolade 20"/>
          <p:cNvSpPr/>
          <p:nvPr/>
        </p:nvSpPr>
        <p:spPr>
          <a:xfrm>
            <a:off x="5987119" y="1621595"/>
            <a:ext cx="782913" cy="4785736"/>
          </a:xfrm>
          <a:prstGeom prst="leftBrace">
            <a:avLst/>
          </a:prstGeom>
          <a:ln w="76200"/>
        </p:spPr>
        <p:style>
          <a:lnRef idx="1">
            <a:schemeClr val="accent6"/>
          </a:lnRef>
          <a:fillRef idx="0">
            <a:schemeClr val="accent6"/>
          </a:fillRef>
          <a:effectRef idx="0">
            <a:schemeClr val="accent6"/>
          </a:effectRef>
          <a:fontRef idx="minor">
            <a:schemeClr val="tx1"/>
          </a:fontRef>
        </p:style>
        <p:txBody>
          <a:bodyPr rtlCol="0" anchor="ctr"/>
          <a:lstStyle/>
          <a:p>
            <a:pPr algn="ctr"/>
            <a:endParaRPr lang="nl-BE"/>
          </a:p>
        </p:txBody>
      </p:sp>
      <p:sp>
        <p:nvSpPr>
          <p:cNvPr id="40" name="Pijl-omlaag 39"/>
          <p:cNvSpPr/>
          <p:nvPr/>
        </p:nvSpPr>
        <p:spPr>
          <a:xfrm rot="16200000">
            <a:off x="8887141" y="1114024"/>
            <a:ext cx="490848" cy="1711335"/>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pic>
        <p:nvPicPr>
          <p:cNvPr id="41" name="Afbeelding 4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30249" y="1541356"/>
            <a:ext cx="1180145" cy="1525713"/>
          </a:xfrm>
          <a:prstGeom prst="rect">
            <a:avLst/>
          </a:prstGeom>
        </p:spPr>
      </p:pic>
      <p:sp>
        <p:nvSpPr>
          <p:cNvPr id="42" name="Tekstvak 41"/>
          <p:cNvSpPr txBox="1"/>
          <p:nvPr/>
        </p:nvSpPr>
        <p:spPr>
          <a:xfrm>
            <a:off x="10529829" y="3029430"/>
            <a:ext cx="780983" cy="307777"/>
          </a:xfrm>
          <a:prstGeom prst="rect">
            <a:avLst/>
          </a:prstGeom>
          <a:noFill/>
        </p:spPr>
        <p:txBody>
          <a:bodyPr wrap="none" rtlCol="0">
            <a:spAutoFit/>
          </a:bodyPr>
          <a:lstStyle/>
          <a:p>
            <a:r>
              <a:rPr lang="nl-BE" sz="1400" dirty="0" smtClean="0">
                <a:latin typeface="Code New Roman" panose="020B0609020204030204" pitchFamily="49" charset="0"/>
                <a:cs typeface="Code New Roman" panose="020B0609020204030204" pitchFamily="49" charset="0"/>
              </a:rPr>
              <a:t>opmaak</a:t>
            </a:r>
            <a:endParaRPr lang="nl-BE" sz="1400" dirty="0">
              <a:latin typeface="Code New Roman" panose="020B0609020204030204" pitchFamily="49" charset="0"/>
              <a:cs typeface="Code New Roman" panose="020B0609020204030204" pitchFamily="49" charset="0"/>
            </a:endParaRPr>
          </a:p>
        </p:txBody>
      </p:sp>
      <p:pic>
        <p:nvPicPr>
          <p:cNvPr id="2052" name="Picture 4" descr="Formation CSS avancé | Human Coders Formati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82732" y="1551102"/>
            <a:ext cx="664014" cy="66401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Formation CSS avancé | Human Coders Formation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392132" y="3739347"/>
            <a:ext cx="664014" cy="664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189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500"/>
                                        <p:tgtEl>
                                          <p:spTgt spid="2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fade">
                                      <p:cBhvr>
                                        <p:cTn id="33" dur="500"/>
                                        <p:tgtEl>
                                          <p:spTgt spid="1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500"/>
                                        <p:tgtEl>
                                          <p:spTgt spid="35"/>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500"/>
                                        <p:tgtEl>
                                          <p:spTgt spid="3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childTnLst>
                                </p:cTn>
                              </p:par>
                              <p:par>
                                <p:cTn id="60" presetID="10" presetClass="entr" presetSubtype="0" fill="hold" nodeType="withEffect">
                                  <p:stCondLst>
                                    <p:cond delay="0"/>
                                  </p:stCondLst>
                                  <p:childTnLst>
                                    <p:set>
                                      <p:cBhvr>
                                        <p:cTn id="61" dur="1" fill="hold">
                                          <p:stCondLst>
                                            <p:cond delay="0"/>
                                          </p:stCondLst>
                                        </p:cTn>
                                        <p:tgtEl>
                                          <p:spTgt spid="41"/>
                                        </p:tgtEl>
                                        <p:attrNameLst>
                                          <p:attrName>style.visibility</p:attrName>
                                        </p:attrNameLst>
                                      </p:cBhvr>
                                      <p:to>
                                        <p:strVal val="visible"/>
                                      </p:to>
                                    </p:set>
                                    <p:animEffect transition="in" filter="fade">
                                      <p:cBhvr>
                                        <p:cTn id="62" dur="500"/>
                                        <p:tgtEl>
                                          <p:spTgt spid="4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fade">
                                      <p:cBhvr>
                                        <p:cTn id="6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5" grpId="0" animBg="1"/>
      <p:bldP spid="26" grpId="0"/>
      <p:bldP spid="29" grpId="0"/>
      <p:bldP spid="30" grpId="0" animBg="1"/>
      <p:bldP spid="32" grpId="0"/>
      <p:bldP spid="33" grpId="0"/>
      <p:bldP spid="36" grpId="0"/>
      <p:bldP spid="37" grpId="0"/>
      <p:bldP spid="38" grpId="0"/>
      <p:bldP spid="21" grpId="0" animBg="1"/>
      <p:bldP spid="40" grpId="0" animBg="1"/>
      <p:bldP spid="4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187</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a:solidFill>
                  <a:schemeClr val="tx1"/>
                </a:solidFill>
              </a:rPr>
              <a:t>oefening </a:t>
            </a:r>
            <a:r>
              <a:rPr lang="nl-BE" sz="2800" dirty="0" smtClean="0">
                <a:solidFill>
                  <a:schemeClr val="tx1"/>
                </a:solidFill>
              </a:rPr>
              <a:t>10.5.</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van de oefening naar </a:t>
            </a:r>
            <a:r>
              <a:rPr lang="nl-BE" sz="2800" dirty="0" smtClean="0">
                <a:solidFill>
                  <a:schemeClr val="accent6"/>
                </a:solidFill>
                <a:latin typeface="Code New Roman" panose="020B0609020204030204" pitchFamily="49" charset="0"/>
                <a:cs typeface="Code New Roman" panose="020B0609020204030204" pitchFamily="49" charset="0"/>
              </a:rPr>
              <a:t>oefening-11-16</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Maak </a:t>
            </a:r>
            <a:r>
              <a:rPr lang="nl-BE" sz="2800" dirty="0">
                <a:solidFill>
                  <a:schemeClr val="tx1"/>
                </a:solidFill>
              </a:rPr>
              <a:t>de website responsief, zodat die er ook goed uit ziet op mobiele schermen. Maak van het drop-down-menu een responsief uitklapbaar </a:t>
            </a:r>
            <a:r>
              <a:rPr lang="nl-BE" sz="2800" dirty="0" smtClean="0">
                <a:solidFill>
                  <a:schemeClr val="tx1"/>
                </a:solidFill>
              </a:rPr>
              <a:t>menu </a:t>
            </a:r>
            <a:r>
              <a:rPr lang="nl-BE" sz="2800" dirty="0">
                <a:solidFill>
                  <a:schemeClr val="tx1"/>
                </a:solidFill>
              </a:rPr>
              <a:t>met behulp van Bootstrap</a:t>
            </a:r>
            <a:r>
              <a:rPr lang="nl-BE" sz="2800" dirty="0" smtClean="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de </a:t>
            </a:r>
            <a:r>
              <a:rPr lang="nl-BE" sz="2800" dirty="0">
                <a:solidFill>
                  <a:schemeClr val="tx1"/>
                </a:solidFill>
              </a:rPr>
              <a:t>web- en stijlpagina’s met de </a:t>
            </a:r>
            <a:r>
              <a:rPr lang="nl-BE" sz="2800" dirty="0" err="1">
                <a:solidFill>
                  <a:schemeClr val="tx1"/>
                </a:solidFill>
              </a:rPr>
              <a:t>validator</a:t>
            </a:r>
            <a:r>
              <a:rPr lang="nl-BE" sz="2800" dirty="0">
                <a:solidFill>
                  <a:schemeClr val="tx1"/>
                </a:solidFill>
              </a:rPr>
              <a:t> van W3C</a:t>
            </a:r>
            <a:r>
              <a:rPr lang="nl-BE" sz="2800" dirty="0" smtClean="0">
                <a:solidFill>
                  <a:schemeClr val="tx1"/>
                </a:solidFill>
              </a:rPr>
              <a:t>.</a:t>
            </a: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11.16</a:t>
            </a:r>
            <a:endParaRPr lang="nl-BE" sz="2800" dirty="0"/>
          </a:p>
        </p:txBody>
      </p:sp>
    </p:spTree>
    <p:extLst>
      <p:ext uri="{BB962C8B-B14F-4D97-AF65-F5344CB8AC3E}">
        <p14:creationId xmlns:p14="http://schemas.microsoft.com/office/powerpoint/2010/main" val="199464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187</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24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Ontwerp </a:t>
            </a:r>
            <a:r>
              <a:rPr lang="nl-BE" sz="2400" dirty="0">
                <a:solidFill>
                  <a:schemeClr val="tx1"/>
                </a:solidFill>
              </a:rPr>
              <a:t>een volledig responsieve website met behulp van Bootstrap, voor een webwinkel die zes types van smartphones verkoopt. Vul de Bootstrap-opmaak aan met je eigen opmaakbestand en maak waar dat zinvol is </a:t>
            </a:r>
            <a:r>
              <a:rPr lang="nl-BE" sz="2400" dirty="0" smtClean="0">
                <a:solidFill>
                  <a:schemeClr val="tx1"/>
                </a:solidFill>
              </a:rPr>
              <a:t>gebruik </a:t>
            </a:r>
            <a:r>
              <a:rPr lang="nl-BE" sz="2400" dirty="0">
                <a:solidFill>
                  <a:schemeClr val="tx1"/>
                </a:solidFill>
              </a:rPr>
              <a:t>van discrete jQuery-effecten.</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Ontwerp </a:t>
            </a:r>
            <a:r>
              <a:rPr lang="nl-BE" sz="2400" dirty="0">
                <a:solidFill>
                  <a:schemeClr val="tx1"/>
                </a:solidFill>
              </a:rPr>
              <a:t>een eenvoudig logo voor de webwinkel dat je gebruikt op de website zelf, maar ook als icoontje toepast in de browser.</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Ontwerp </a:t>
            </a:r>
            <a:r>
              <a:rPr lang="nl-BE" sz="2400" dirty="0">
                <a:solidFill>
                  <a:schemeClr val="tx1"/>
                </a:solidFill>
              </a:rPr>
              <a:t>een aantrekkelijke openingspagina met daarin een wervende boodschap in een </a:t>
            </a:r>
            <a:r>
              <a:rPr lang="nl-BE" sz="2400" dirty="0" err="1">
                <a:solidFill>
                  <a:schemeClr val="tx1"/>
                </a:solidFill>
              </a:rPr>
              <a:t>jumbotron</a:t>
            </a:r>
            <a:r>
              <a:rPr lang="nl-BE" sz="2400" dirty="0">
                <a:solidFill>
                  <a:schemeClr val="tx1"/>
                </a:solidFill>
              </a:rPr>
              <a:t>, een korte beschrijving van je webwinkel en de contactgegevens ervan – uiteraard mag je die gewoon </a:t>
            </a:r>
            <a:r>
              <a:rPr lang="nl-BE" sz="2400" dirty="0" smtClean="0">
                <a:solidFill>
                  <a:schemeClr val="tx1"/>
                </a:solidFill>
              </a:rPr>
              <a:t>verzinnen.</a:t>
            </a:r>
          </a:p>
          <a:p>
            <a:pPr lvl="0" algn="r">
              <a:spcBef>
                <a:spcPts val="1200"/>
              </a:spcBef>
              <a:buClr>
                <a:schemeClr val="accent6"/>
              </a:buClr>
            </a:pPr>
            <a:r>
              <a:rPr lang="nl-BE" sz="2400" dirty="0" smtClean="0">
                <a:solidFill>
                  <a:schemeClr val="tx1"/>
                </a:solidFill>
              </a:rPr>
              <a:t>../.. </a:t>
            </a:r>
            <a:endParaRPr lang="nl-BE" sz="2400" dirty="0">
              <a:solidFill>
                <a:schemeClr val="tx1"/>
              </a:solidFill>
            </a:endParaRPr>
          </a:p>
          <a:p>
            <a:pPr marL="342900" lvl="0" indent="-342900">
              <a:spcBef>
                <a:spcPts val="1200"/>
              </a:spcBef>
              <a:buClr>
                <a:schemeClr val="accent6"/>
              </a:buClr>
              <a:buFont typeface="Wingdings 3" panose="05040102010807070707" pitchFamily="18" charset="2"/>
              <a:buChar char="u"/>
            </a:pPr>
            <a:endParaRPr lang="nl-BE" sz="24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11.17</a:t>
            </a:r>
            <a:endParaRPr lang="nl-BE" sz="2800" dirty="0"/>
          </a:p>
        </p:txBody>
      </p:sp>
    </p:spTree>
    <p:extLst>
      <p:ext uri="{BB962C8B-B14F-4D97-AF65-F5344CB8AC3E}">
        <p14:creationId xmlns:p14="http://schemas.microsoft.com/office/powerpoint/2010/main" val="4047337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187</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24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Stel </a:t>
            </a:r>
            <a:r>
              <a:rPr lang="nl-BE" sz="2400" dirty="0">
                <a:solidFill>
                  <a:schemeClr val="tx1"/>
                </a:solidFill>
              </a:rPr>
              <a:t>elk type van smartphone dat verkocht wordt voor in een aparte </a:t>
            </a:r>
            <a:r>
              <a:rPr lang="nl-BE" sz="2400" dirty="0" err="1">
                <a:solidFill>
                  <a:schemeClr val="tx1"/>
                </a:solidFill>
              </a:rPr>
              <a:t>pagi-na</a:t>
            </a:r>
            <a:r>
              <a:rPr lang="nl-BE" sz="2400" dirty="0">
                <a:solidFill>
                  <a:schemeClr val="tx1"/>
                </a:solidFill>
              </a:rPr>
              <a:t>. Zorg in elke pagina voor afbeeldingen in een carrousel.</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Voorzie </a:t>
            </a:r>
            <a:r>
              <a:rPr lang="nl-BE" sz="2400" dirty="0">
                <a:solidFill>
                  <a:schemeClr val="tx1"/>
                </a:solidFill>
              </a:rPr>
              <a:t>een aparte pagina waarin je de eigenschappen van de zes smartphones met elkaar vergelijkt in een netjes opgemaakte tabel.</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Ontwerp </a:t>
            </a:r>
            <a:r>
              <a:rPr lang="nl-BE" sz="2400" dirty="0">
                <a:solidFill>
                  <a:schemeClr val="tx1"/>
                </a:solidFill>
              </a:rPr>
              <a:t>in een aparte pagina een </a:t>
            </a:r>
            <a:r>
              <a:rPr lang="nl-BE" sz="2400" dirty="0" smtClean="0">
                <a:solidFill>
                  <a:schemeClr val="tx1"/>
                </a:solidFill>
              </a:rPr>
              <a:t>bestelformuliertje </a:t>
            </a:r>
            <a:r>
              <a:rPr lang="nl-BE" sz="2400" dirty="0">
                <a:solidFill>
                  <a:schemeClr val="tx1"/>
                </a:solidFill>
              </a:rPr>
              <a:t>waar een bezoeker een of meer smartphones kan bestellen. De bezoeker kan in dit formulier ook alle adresgegevens </a:t>
            </a:r>
            <a:r>
              <a:rPr lang="nl-BE" sz="2400" dirty="0" smtClean="0">
                <a:solidFill>
                  <a:schemeClr val="tx1"/>
                </a:solidFill>
              </a:rPr>
              <a:t>noteren </a:t>
            </a:r>
            <a:r>
              <a:rPr lang="nl-BE" sz="2400" dirty="0">
                <a:solidFill>
                  <a:schemeClr val="tx1"/>
                </a:solidFill>
              </a:rPr>
              <a:t>voor verzending en facturatie. Zorg voor de nodige validatie van de invoer.</a:t>
            </a:r>
          </a:p>
          <a:p>
            <a:pPr lvl="0" algn="r">
              <a:spcBef>
                <a:spcPts val="1200"/>
              </a:spcBef>
              <a:buClr>
                <a:schemeClr val="accent6"/>
              </a:buClr>
            </a:pPr>
            <a:r>
              <a:rPr lang="nl-BE" sz="2400" dirty="0" smtClean="0">
                <a:solidFill>
                  <a:schemeClr val="tx1"/>
                </a:solidFill>
              </a:rPr>
              <a:t>../.. </a:t>
            </a:r>
            <a:endParaRPr lang="nl-BE" sz="2400" dirty="0">
              <a:solidFill>
                <a:schemeClr val="tx1"/>
              </a:solidFill>
            </a:endParaRPr>
          </a:p>
          <a:p>
            <a:pPr marL="342900" lvl="0" indent="-342900">
              <a:spcBef>
                <a:spcPts val="1200"/>
              </a:spcBef>
              <a:buClr>
                <a:schemeClr val="accent6"/>
              </a:buClr>
              <a:buFont typeface="Wingdings 3" panose="05040102010807070707" pitchFamily="18" charset="2"/>
              <a:buChar char="u"/>
            </a:pPr>
            <a:endParaRPr lang="nl-BE" sz="24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11.17</a:t>
            </a:r>
            <a:endParaRPr lang="nl-BE" sz="2800" dirty="0"/>
          </a:p>
        </p:txBody>
      </p:sp>
    </p:spTree>
    <p:extLst>
      <p:ext uri="{BB962C8B-B14F-4D97-AF65-F5344CB8AC3E}">
        <p14:creationId xmlns:p14="http://schemas.microsoft.com/office/powerpoint/2010/main" val="85522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187</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24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Na </a:t>
            </a:r>
            <a:r>
              <a:rPr lang="nl-BE" sz="2400" dirty="0">
                <a:solidFill>
                  <a:schemeClr val="tx1"/>
                </a:solidFill>
              </a:rPr>
              <a:t>het insturen van het </a:t>
            </a:r>
            <a:r>
              <a:rPr lang="nl-BE" sz="2400" dirty="0" smtClean="0">
                <a:solidFill>
                  <a:schemeClr val="tx1"/>
                </a:solidFill>
              </a:rPr>
              <a:t>bestelformuliertje </a:t>
            </a:r>
            <a:r>
              <a:rPr lang="nl-BE" sz="2400" dirty="0">
                <a:solidFill>
                  <a:schemeClr val="tx1"/>
                </a:solidFill>
              </a:rPr>
              <a:t>verschijnt </a:t>
            </a:r>
            <a:r>
              <a:rPr lang="nl-BE" sz="2400" dirty="0" smtClean="0">
                <a:solidFill>
                  <a:schemeClr val="tx1"/>
                </a:solidFill>
              </a:rPr>
              <a:t/>
            </a:r>
            <a:br>
              <a:rPr lang="nl-BE" sz="2400" dirty="0" smtClean="0">
                <a:solidFill>
                  <a:schemeClr val="tx1"/>
                </a:solidFill>
              </a:rPr>
            </a:br>
            <a:r>
              <a:rPr lang="nl-BE" sz="2400" dirty="0" smtClean="0">
                <a:solidFill>
                  <a:schemeClr val="tx1"/>
                </a:solidFill>
              </a:rPr>
              <a:t>een </a:t>
            </a:r>
            <a:r>
              <a:rPr lang="nl-BE" sz="2400" dirty="0">
                <a:solidFill>
                  <a:schemeClr val="tx1"/>
                </a:solidFill>
              </a:rPr>
              <a:t>overzicht van de bestelling in een modaal </a:t>
            </a:r>
            <a:r>
              <a:rPr lang="nl-BE" sz="2400" dirty="0" smtClean="0">
                <a:solidFill>
                  <a:schemeClr val="tx1"/>
                </a:solidFill>
              </a:rPr>
              <a:t/>
            </a:r>
            <a:br>
              <a:rPr lang="nl-BE" sz="2400" dirty="0" smtClean="0">
                <a:solidFill>
                  <a:schemeClr val="tx1"/>
                </a:solidFill>
              </a:rPr>
            </a:br>
            <a:r>
              <a:rPr lang="nl-BE" sz="2400" dirty="0" smtClean="0">
                <a:solidFill>
                  <a:schemeClr val="tx1"/>
                </a:solidFill>
              </a:rPr>
              <a:t>venster</a:t>
            </a:r>
            <a:r>
              <a:rPr lang="nl-BE" sz="2400" dirty="0">
                <a:solidFill>
                  <a:schemeClr val="tx1"/>
                </a:solidFill>
              </a:rPr>
              <a:t>. </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Valideer </a:t>
            </a:r>
            <a:r>
              <a:rPr lang="nl-BE" sz="2400" dirty="0">
                <a:solidFill>
                  <a:schemeClr val="tx1"/>
                </a:solidFill>
              </a:rPr>
              <a:t>de web- en stijlpagina’s met de </a:t>
            </a:r>
            <a:r>
              <a:rPr lang="nl-BE" sz="2400" dirty="0" smtClean="0">
                <a:solidFill>
                  <a:schemeClr val="tx1"/>
                </a:solidFill>
              </a:rPr>
              <a:t/>
            </a:r>
            <a:br>
              <a:rPr lang="nl-BE" sz="2400" dirty="0" smtClean="0">
                <a:solidFill>
                  <a:schemeClr val="tx1"/>
                </a:solidFill>
              </a:rPr>
            </a:br>
            <a:r>
              <a:rPr lang="nl-BE" sz="2400" dirty="0" err="1" smtClean="0">
                <a:solidFill>
                  <a:schemeClr val="tx1"/>
                </a:solidFill>
              </a:rPr>
              <a:t>validator</a:t>
            </a:r>
            <a:r>
              <a:rPr lang="nl-BE" sz="2400" dirty="0" smtClean="0">
                <a:solidFill>
                  <a:schemeClr val="tx1"/>
                </a:solidFill>
              </a:rPr>
              <a:t> </a:t>
            </a:r>
            <a:r>
              <a:rPr lang="nl-BE" sz="2400" dirty="0">
                <a:solidFill>
                  <a:schemeClr val="tx1"/>
                </a:solidFill>
              </a:rPr>
              <a:t>van W3C</a:t>
            </a:r>
            <a:r>
              <a:rPr lang="nl-BE" sz="2400" dirty="0" smtClean="0">
                <a:solidFill>
                  <a:schemeClr val="tx1"/>
                </a:solidFill>
              </a:rPr>
              <a:t>.</a:t>
            </a:r>
            <a:endParaRPr lang="nl-BE" sz="2400" dirty="0">
              <a:solidFill>
                <a:schemeClr val="tx1"/>
              </a:solidFill>
            </a:endParaRPr>
          </a:p>
          <a:p>
            <a:pPr lvl="0" algn="r">
              <a:spcBef>
                <a:spcPts val="1200"/>
              </a:spcBef>
              <a:buClr>
                <a:schemeClr val="accent6"/>
              </a:buClr>
            </a:pPr>
            <a:r>
              <a:rPr lang="nl-BE" sz="2400" dirty="0" smtClean="0">
                <a:solidFill>
                  <a:schemeClr val="tx1"/>
                </a:solidFill>
              </a:rPr>
              <a:t> </a:t>
            </a:r>
            <a:endParaRPr lang="nl-BE" sz="2400" dirty="0">
              <a:solidFill>
                <a:schemeClr val="tx1"/>
              </a:solidFill>
            </a:endParaRPr>
          </a:p>
          <a:p>
            <a:pPr marL="342900" lvl="0" indent="-342900">
              <a:spcBef>
                <a:spcPts val="1200"/>
              </a:spcBef>
              <a:buClr>
                <a:schemeClr val="accent6"/>
              </a:buClr>
              <a:buFont typeface="Wingdings 3" panose="05040102010807070707" pitchFamily="18" charset="2"/>
              <a:buChar char="u"/>
            </a:pPr>
            <a:endParaRPr lang="nl-BE" sz="24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11.17</a:t>
            </a:r>
            <a:endParaRPr lang="nl-BE" sz="2800" dirty="0"/>
          </a:p>
        </p:txBody>
      </p:sp>
      <p:pic>
        <p:nvPicPr>
          <p:cNvPr id="15" name="Afbeelding 14" descr="Afbeeldingsresultaat voor smartphone"/>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79299" y="1748118"/>
            <a:ext cx="5062448" cy="5023305"/>
          </a:xfrm>
          <a:prstGeom prst="rect">
            <a:avLst/>
          </a:prstGeom>
          <a:noFill/>
          <a:ln>
            <a:noFill/>
          </a:ln>
        </p:spPr>
      </p:pic>
    </p:spTree>
    <p:extLst>
      <p:ext uri="{BB962C8B-B14F-4D97-AF65-F5344CB8AC3E}">
        <p14:creationId xmlns:p14="http://schemas.microsoft.com/office/powerpoint/2010/main" val="1336033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188</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Ontwerp </a:t>
            </a:r>
            <a:r>
              <a:rPr lang="nl-BE" sz="2400" dirty="0">
                <a:solidFill>
                  <a:schemeClr val="tx1"/>
                </a:solidFill>
              </a:rPr>
              <a:t>een volledig responsieve website met een jaarkalender voor het huidige jaar. Elke maand wordt in tabelvorm (7 kolommen) op een aparte pagina weergegeven.</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Zorg </a:t>
            </a:r>
            <a:r>
              <a:rPr lang="nl-BE" sz="2400" dirty="0">
                <a:solidFill>
                  <a:schemeClr val="tx1"/>
                </a:solidFill>
              </a:rPr>
              <a:t>voor een responsief en dynamisch menu om door de jaarkalender te navigeren.</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Ontwerp </a:t>
            </a:r>
            <a:r>
              <a:rPr lang="nl-BE" sz="2400" dirty="0">
                <a:solidFill>
                  <a:schemeClr val="tx1"/>
                </a:solidFill>
              </a:rPr>
              <a:t>een aantrekkelijke openingspagina met daarin een duidelijke titel in een </a:t>
            </a:r>
            <a:r>
              <a:rPr lang="nl-BE" sz="2400" dirty="0" err="1">
                <a:solidFill>
                  <a:schemeClr val="tx1"/>
                </a:solidFill>
              </a:rPr>
              <a:t>jumbotron</a:t>
            </a:r>
            <a:r>
              <a:rPr lang="nl-BE" sz="2400" dirty="0">
                <a:solidFill>
                  <a:schemeClr val="tx1"/>
                </a:solidFill>
              </a:rPr>
              <a:t>, en een formuliertje waarin de bezoeker een </a:t>
            </a:r>
            <a:r>
              <a:rPr lang="nl-BE" sz="2400" dirty="0" smtClean="0">
                <a:solidFill>
                  <a:schemeClr val="tx1"/>
                </a:solidFill>
              </a:rPr>
              <a:t>toekomstige </a:t>
            </a:r>
            <a:r>
              <a:rPr lang="nl-BE" sz="2400" dirty="0">
                <a:solidFill>
                  <a:schemeClr val="tx1"/>
                </a:solidFill>
              </a:rPr>
              <a:t>datum in het huidige jaar kan opgeven. Via een script wordt berekend hoeveel dagen er nog zijn tot die gekozen datum en die wordt </a:t>
            </a:r>
            <a:r>
              <a:rPr lang="nl-BE" sz="2400" dirty="0" smtClean="0">
                <a:solidFill>
                  <a:schemeClr val="tx1"/>
                </a:solidFill>
              </a:rPr>
              <a:t>weergegeven </a:t>
            </a:r>
            <a:r>
              <a:rPr lang="nl-BE" sz="2400" dirty="0">
                <a:solidFill>
                  <a:schemeClr val="tx1"/>
                </a:solidFill>
              </a:rPr>
              <a:t>op de pagina. Zorg voor validatie van de invoer.</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Valideer </a:t>
            </a:r>
            <a:r>
              <a:rPr lang="nl-BE" sz="2400" dirty="0">
                <a:solidFill>
                  <a:schemeClr val="tx1"/>
                </a:solidFill>
              </a:rPr>
              <a:t>de web- en stijlpagina’s met de </a:t>
            </a:r>
            <a:r>
              <a:rPr lang="nl-BE" sz="2400" dirty="0" err="1">
                <a:solidFill>
                  <a:schemeClr val="tx1"/>
                </a:solidFill>
              </a:rPr>
              <a:t>validator</a:t>
            </a:r>
            <a:r>
              <a:rPr lang="nl-BE" sz="2400" dirty="0">
                <a:solidFill>
                  <a:schemeClr val="tx1"/>
                </a:solidFill>
              </a:rPr>
              <a:t> van W3C.</a:t>
            </a:r>
          </a:p>
          <a:p>
            <a:pPr marL="342900" lvl="0" indent="-342900">
              <a:spcBef>
                <a:spcPts val="1200"/>
              </a:spcBef>
              <a:buClr>
                <a:schemeClr val="accent6"/>
              </a:buClr>
              <a:buFont typeface="Wingdings 3" panose="05040102010807070707" pitchFamily="18" charset="2"/>
              <a:buChar char="u"/>
            </a:pPr>
            <a:endParaRPr lang="nl-BE" sz="2400" dirty="0">
              <a:solidFill>
                <a:schemeClr val="tx1"/>
              </a:solidFill>
            </a:endParaRPr>
          </a:p>
          <a:p>
            <a:pPr lvl="0" algn="r">
              <a:spcBef>
                <a:spcPts val="1200"/>
              </a:spcBef>
              <a:buClr>
                <a:schemeClr val="accent6"/>
              </a:buClr>
            </a:pPr>
            <a:r>
              <a:rPr lang="nl-BE" sz="2400" dirty="0" smtClean="0">
                <a:solidFill>
                  <a:schemeClr val="tx1"/>
                </a:solidFill>
              </a:rPr>
              <a:t> </a:t>
            </a:r>
            <a:endParaRPr lang="nl-BE" sz="2400" dirty="0">
              <a:solidFill>
                <a:schemeClr val="tx1"/>
              </a:solidFill>
            </a:endParaRPr>
          </a:p>
          <a:p>
            <a:pPr marL="342900" lvl="0" indent="-342900">
              <a:spcBef>
                <a:spcPts val="1200"/>
              </a:spcBef>
              <a:buClr>
                <a:schemeClr val="accent6"/>
              </a:buClr>
              <a:buFont typeface="Wingdings 3" panose="05040102010807070707" pitchFamily="18" charset="2"/>
              <a:buChar char="u"/>
            </a:pPr>
            <a:endParaRPr lang="nl-BE" sz="24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11.18</a:t>
            </a:r>
            <a:endParaRPr lang="nl-BE" sz="2800" dirty="0"/>
          </a:p>
        </p:txBody>
      </p:sp>
    </p:spTree>
    <p:extLst>
      <p:ext uri="{BB962C8B-B14F-4D97-AF65-F5344CB8AC3E}">
        <p14:creationId xmlns:p14="http://schemas.microsoft.com/office/powerpoint/2010/main" val="3297941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188</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Ontwerp </a:t>
            </a:r>
            <a:r>
              <a:rPr lang="nl-BE" sz="2400" dirty="0">
                <a:solidFill>
                  <a:schemeClr val="tx1"/>
                </a:solidFill>
              </a:rPr>
              <a:t>een volledig responsieve website voor een nieuwswebsite. Die bestaat uit vijf pagina’s: de voorpagina, binnenlands nieuws, politiek nieuws, buitenlands nieuws en sport.</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Ontwerp </a:t>
            </a:r>
            <a:r>
              <a:rPr lang="nl-BE" sz="2400" dirty="0">
                <a:solidFill>
                  <a:schemeClr val="tx1"/>
                </a:solidFill>
              </a:rPr>
              <a:t>een eenvoudig logo voor de webwinkel dat je gebruikt op de website zelf, maar ook als icoontje toepast in de browser.</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Zorg </a:t>
            </a:r>
            <a:r>
              <a:rPr lang="nl-BE" sz="2400" dirty="0">
                <a:solidFill>
                  <a:schemeClr val="tx1"/>
                </a:solidFill>
              </a:rPr>
              <a:t>voor een responsief en dynamisch menu om door je nieuwswebsite te navigeren.</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Ontwerp </a:t>
            </a:r>
            <a:r>
              <a:rPr lang="nl-BE" sz="2400" dirty="0">
                <a:solidFill>
                  <a:schemeClr val="tx1"/>
                </a:solidFill>
              </a:rPr>
              <a:t>een aantrekkelijke voorpagina met daarin een duidelijke titel in een </a:t>
            </a:r>
            <a:r>
              <a:rPr lang="nl-BE" sz="2400" dirty="0" err="1">
                <a:solidFill>
                  <a:schemeClr val="tx1"/>
                </a:solidFill>
              </a:rPr>
              <a:t>jumbotron</a:t>
            </a:r>
            <a:r>
              <a:rPr lang="nl-BE" sz="2400" dirty="0">
                <a:solidFill>
                  <a:schemeClr val="tx1"/>
                </a:solidFill>
              </a:rPr>
              <a:t>. </a:t>
            </a:r>
            <a:endParaRPr lang="nl-BE" sz="2400" dirty="0" smtClean="0">
              <a:solidFill>
                <a:schemeClr val="tx1"/>
              </a:solidFill>
            </a:endParaRPr>
          </a:p>
          <a:p>
            <a:pPr lvl="0" algn="r">
              <a:spcBef>
                <a:spcPts val="1200"/>
              </a:spcBef>
              <a:buClr>
                <a:schemeClr val="accent6"/>
              </a:buClr>
            </a:pPr>
            <a:r>
              <a:rPr lang="nl-BE" sz="2400" dirty="0" smtClean="0">
                <a:solidFill>
                  <a:schemeClr val="tx1"/>
                </a:solidFill>
              </a:rPr>
              <a:t>../..</a:t>
            </a:r>
            <a:endParaRPr lang="nl-BE" sz="2400" dirty="0">
              <a:solidFill>
                <a:schemeClr val="tx1"/>
              </a:solidFill>
            </a:endParaRPr>
          </a:p>
          <a:p>
            <a:pPr marL="342900" lvl="0" indent="-342900">
              <a:spcBef>
                <a:spcPts val="1200"/>
              </a:spcBef>
              <a:buClr>
                <a:schemeClr val="accent6"/>
              </a:buClr>
              <a:buFont typeface="Wingdings 3" panose="05040102010807070707" pitchFamily="18" charset="2"/>
              <a:buChar char="u"/>
            </a:pPr>
            <a:endParaRPr lang="nl-BE" sz="2400" dirty="0">
              <a:solidFill>
                <a:schemeClr val="tx1"/>
              </a:solidFill>
            </a:endParaRPr>
          </a:p>
          <a:p>
            <a:pPr lvl="0" algn="r">
              <a:spcBef>
                <a:spcPts val="1200"/>
              </a:spcBef>
              <a:buClr>
                <a:schemeClr val="accent6"/>
              </a:buClr>
            </a:pPr>
            <a:r>
              <a:rPr lang="nl-BE" sz="2400" dirty="0" smtClean="0">
                <a:solidFill>
                  <a:schemeClr val="tx1"/>
                </a:solidFill>
              </a:rPr>
              <a:t> </a:t>
            </a:r>
            <a:endParaRPr lang="nl-BE" sz="2400" dirty="0">
              <a:solidFill>
                <a:schemeClr val="tx1"/>
              </a:solidFill>
            </a:endParaRPr>
          </a:p>
          <a:p>
            <a:pPr marL="342900" lvl="0" indent="-342900">
              <a:spcBef>
                <a:spcPts val="1200"/>
              </a:spcBef>
              <a:buClr>
                <a:schemeClr val="accent6"/>
              </a:buClr>
              <a:buFont typeface="Wingdings 3" panose="05040102010807070707" pitchFamily="18" charset="2"/>
              <a:buChar char="u"/>
            </a:pPr>
            <a:endParaRPr lang="nl-BE" sz="24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11.19</a:t>
            </a:r>
            <a:endParaRPr lang="nl-BE" sz="2800" dirty="0"/>
          </a:p>
        </p:txBody>
      </p:sp>
    </p:spTree>
    <p:extLst>
      <p:ext uri="{BB962C8B-B14F-4D97-AF65-F5344CB8AC3E}">
        <p14:creationId xmlns:p14="http://schemas.microsoft.com/office/powerpoint/2010/main" val="3550331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188</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Voorzie </a:t>
            </a:r>
            <a:r>
              <a:rPr lang="nl-BE" sz="2400" dirty="0">
                <a:solidFill>
                  <a:schemeClr val="tx1"/>
                </a:solidFill>
              </a:rPr>
              <a:t>elke pagina van enkele artikels met bijhorende foto’s – die mag je voor deze oefening van bestaande nieuwswebsites lenen. Elke pagina wordt in drie kolommen verdeeld.</a:t>
            </a:r>
          </a:p>
          <a:p>
            <a:pPr marL="342900" lvl="0" indent="-342900">
              <a:spcBef>
                <a:spcPts val="1200"/>
              </a:spcBef>
              <a:buClr>
                <a:schemeClr val="accent6"/>
              </a:buClr>
              <a:buFont typeface="Wingdings 3" panose="05040102010807070707" pitchFamily="18" charset="2"/>
              <a:buChar char="u"/>
            </a:pPr>
            <a:r>
              <a:rPr lang="nl-BE" sz="2400" dirty="0" smtClean="0">
                <a:solidFill>
                  <a:schemeClr val="tx1"/>
                </a:solidFill>
              </a:rPr>
              <a:t>Valideer </a:t>
            </a:r>
            <a:r>
              <a:rPr lang="nl-BE" sz="2400" dirty="0">
                <a:solidFill>
                  <a:schemeClr val="tx1"/>
                </a:solidFill>
              </a:rPr>
              <a:t>de web- en stijlpagina’s met de </a:t>
            </a:r>
            <a:r>
              <a:rPr lang="nl-BE" sz="2400" dirty="0" err="1">
                <a:solidFill>
                  <a:schemeClr val="tx1"/>
                </a:solidFill>
              </a:rPr>
              <a:t>validator</a:t>
            </a:r>
            <a:r>
              <a:rPr lang="nl-BE" sz="2400" dirty="0">
                <a:solidFill>
                  <a:schemeClr val="tx1"/>
                </a:solidFill>
              </a:rPr>
              <a:t> van W3C.</a:t>
            </a:r>
          </a:p>
          <a:p>
            <a:pPr lvl="0">
              <a:spcBef>
                <a:spcPts val="1200"/>
              </a:spcBef>
              <a:buClr>
                <a:schemeClr val="accent6"/>
              </a:buClr>
            </a:pPr>
            <a:r>
              <a:rPr lang="nl-BE" sz="2400" dirty="0" smtClean="0">
                <a:solidFill>
                  <a:schemeClr val="tx1"/>
                </a:solidFill>
              </a:rPr>
              <a:t> </a:t>
            </a:r>
          </a:p>
          <a:p>
            <a:pPr marL="342900" lvl="0" indent="-342900">
              <a:spcBef>
                <a:spcPts val="1200"/>
              </a:spcBef>
              <a:buClr>
                <a:schemeClr val="accent6"/>
              </a:buClr>
              <a:buFont typeface="Wingdings 3" panose="05040102010807070707" pitchFamily="18" charset="2"/>
              <a:buChar char="u"/>
            </a:pPr>
            <a:endParaRPr lang="nl-BE" sz="2400" dirty="0">
              <a:solidFill>
                <a:schemeClr val="tx1"/>
              </a:solidFill>
            </a:endParaRPr>
          </a:p>
          <a:p>
            <a:pPr lvl="0" algn="r">
              <a:spcBef>
                <a:spcPts val="1200"/>
              </a:spcBef>
              <a:buClr>
                <a:schemeClr val="accent6"/>
              </a:buClr>
            </a:pPr>
            <a:r>
              <a:rPr lang="nl-BE" sz="2400" dirty="0" smtClean="0">
                <a:solidFill>
                  <a:schemeClr val="tx1"/>
                </a:solidFill>
              </a:rPr>
              <a:t> </a:t>
            </a:r>
            <a:endParaRPr lang="nl-BE" sz="2400" dirty="0">
              <a:solidFill>
                <a:schemeClr val="tx1"/>
              </a:solidFill>
            </a:endParaRPr>
          </a:p>
          <a:p>
            <a:pPr marL="342900" lvl="0" indent="-342900">
              <a:spcBef>
                <a:spcPts val="1200"/>
              </a:spcBef>
              <a:buClr>
                <a:schemeClr val="accent6"/>
              </a:buClr>
              <a:buFont typeface="Wingdings 3" panose="05040102010807070707" pitchFamily="18" charset="2"/>
              <a:buChar char="u"/>
            </a:pPr>
            <a:endParaRPr lang="nl-BE" sz="24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11.19</a:t>
            </a:r>
            <a:endParaRPr lang="nl-BE" sz="2800" dirty="0"/>
          </a:p>
        </p:txBody>
      </p:sp>
    </p:spTree>
    <p:extLst>
      <p:ext uri="{BB962C8B-B14F-4D97-AF65-F5344CB8AC3E}">
        <p14:creationId xmlns:p14="http://schemas.microsoft.com/office/powerpoint/2010/main" val="2163952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 Stralend op elk scherm</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7" name="Rechthoek 6">
            <a:hlinkClick r:id="" action="ppaction://hlinkshowjump?jump=previous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previousslide"/>
          </p:cNvPr>
          <p:cNvSpPr/>
          <p:nvPr/>
        </p:nvSpPr>
        <p:spPr>
          <a:xfrm rot="16026172">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rId3" action="ppaction://hlinksldjump"/>
          </p:cNvPr>
          <p:cNvSpPr/>
          <p:nvPr/>
        </p:nvSpPr>
        <p:spPr>
          <a:xfrm>
            <a:off x="287383" y="4741816"/>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0" name="Tijdelijke aanduiding voor inhoud 2"/>
          <p:cNvSpPr txBox="1">
            <a:spLocks/>
          </p:cNvSpPr>
          <p:nvPr/>
        </p:nvSpPr>
        <p:spPr>
          <a:xfrm>
            <a:off x="1463039" y="1489668"/>
            <a:ext cx="6760145" cy="522022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nl-BE" sz="2200" dirty="0">
                <a:solidFill>
                  <a:schemeClr val="accent5">
                    <a:lumMod val="50000"/>
                  </a:schemeClr>
                </a:solidFill>
                <a:latin typeface="Trebuchet MS" panose="020B0603020202020204" pitchFamily="34" charset="0"/>
              </a:rPr>
              <a:t>Dit is een begeleidende presentatie bij het hoofdstuk </a:t>
            </a:r>
            <a:r>
              <a:rPr lang="nl-BE" sz="2200" dirty="0" smtClean="0">
                <a:solidFill>
                  <a:schemeClr val="accent5">
                    <a:lumMod val="50000"/>
                  </a:schemeClr>
                </a:solidFill>
                <a:latin typeface="Trebuchet MS" panose="020B0603020202020204" pitchFamily="34" charset="0"/>
              </a:rPr>
              <a:t>11 </a:t>
            </a:r>
            <a:r>
              <a:rPr lang="nl-BE" sz="2200" dirty="0">
                <a:solidFill>
                  <a:schemeClr val="accent5">
                    <a:lumMod val="50000"/>
                  </a:schemeClr>
                </a:solidFill>
                <a:latin typeface="Trebuchet MS" panose="020B0603020202020204" pitchFamily="34" charset="0"/>
              </a:rPr>
              <a:t>van de cursus </a:t>
            </a:r>
            <a:r>
              <a:rPr lang="nl-BE" sz="2200" dirty="0" err="1">
                <a:solidFill>
                  <a:schemeClr val="accent5">
                    <a:lumMod val="50000"/>
                  </a:schemeClr>
                </a:solidFill>
                <a:latin typeface="Trebuchet MS" panose="020B0603020202020204" pitchFamily="34" charset="0"/>
              </a:rPr>
              <a:t>webontwikkeling</a:t>
            </a:r>
            <a:r>
              <a:rPr lang="nl-BE" sz="2200" dirty="0">
                <a:solidFill>
                  <a:schemeClr val="accent5">
                    <a:lumMod val="50000"/>
                  </a:schemeClr>
                </a:solidFill>
                <a:latin typeface="Trebuchet MS" panose="020B0603020202020204" pitchFamily="34" charset="0"/>
              </a:rPr>
              <a:t>.</a:t>
            </a:r>
            <a:br>
              <a:rPr lang="nl-BE" sz="2200" dirty="0">
                <a:solidFill>
                  <a:schemeClr val="accent5">
                    <a:lumMod val="50000"/>
                  </a:schemeClr>
                </a:solidFill>
                <a:latin typeface="Trebuchet MS" panose="020B0603020202020204" pitchFamily="34" charset="0"/>
              </a:rPr>
            </a:br>
            <a:r>
              <a:rPr lang="nl-BE" sz="2200" dirty="0">
                <a:solidFill>
                  <a:schemeClr val="accent5">
                    <a:lumMod val="50000"/>
                  </a:schemeClr>
                </a:solidFill>
                <a:latin typeface="Trebuchet MS" panose="020B0603020202020204" pitchFamily="34" charset="0"/>
              </a:rPr>
              <a:t>Deze presentatie mag vrij worden gebruikt, aangepast en verspreid. Deze dia bevat de bronvermelding en moet ten allen tijde deel blijven uitmaken van de presentatie.</a:t>
            </a:r>
          </a:p>
          <a:p>
            <a:pPr algn="r"/>
            <a:endParaRPr lang="nl-BE" sz="2200" dirty="0">
              <a:solidFill>
                <a:schemeClr val="accent5">
                  <a:lumMod val="50000"/>
                </a:schemeClr>
              </a:solidFill>
              <a:latin typeface="Trebuchet MS" panose="020B0603020202020204" pitchFamily="34" charset="0"/>
            </a:endParaRPr>
          </a:p>
          <a:p>
            <a:pPr algn="r"/>
            <a:r>
              <a:rPr lang="nl-BE" sz="2200" dirty="0">
                <a:solidFill>
                  <a:schemeClr val="accent5">
                    <a:lumMod val="50000"/>
                  </a:schemeClr>
                </a:solidFill>
                <a:latin typeface="Trebuchet MS" panose="020B0603020202020204" pitchFamily="34" charset="0"/>
              </a:rPr>
              <a:t>Deze cursus is te vinden op </a:t>
            </a:r>
            <a:r>
              <a:rPr lang="nl-BE" sz="2200" dirty="0">
                <a:solidFill>
                  <a:schemeClr val="accent1">
                    <a:lumMod val="50000"/>
                  </a:schemeClr>
                </a:solidFill>
                <a:latin typeface="Trebuchet MS" panose="020B0603020202020204" pitchFamily="34" charset="0"/>
                <a:hlinkClick r:id="rId4"/>
              </a:rPr>
              <a:t>www.klascement.net</a:t>
            </a:r>
            <a:r>
              <a:rPr lang="nl-BE" sz="2200" dirty="0">
                <a:solidFill>
                  <a:schemeClr val="accent5">
                    <a:lumMod val="50000"/>
                  </a:schemeClr>
                </a:solidFill>
                <a:latin typeface="Trebuchet MS" panose="020B0603020202020204" pitchFamily="34" charset="0"/>
                <a:hlinkClick r:id="rId4"/>
              </a:rPr>
              <a:t/>
            </a:r>
            <a:br>
              <a:rPr lang="nl-BE" sz="2200" dirty="0">
                <a:solidFill>
                  <a:schemeClr val="accent5">
                    <a:lumMod val="50000"/>
                  </a:schemeClr>
                </a:solidFill>
                <a:latin typeface="Trebuchet MS" panose="020B0603020202020204" pitchFamily="34" charset="0"/>
                <a:hlinkClick r:id="rId4"/>
              </a:rPr>
            </a:br>
            <a:r>
              <a:rPr lang="nl-BE" sz="2200" dirty="0">
                <a:solidFill>
                  <a:schemeClr val="accent5">
                    <a:lumMod val="50000"/>
                  </a:schemeClr>
                </a:solidFill>
                <a:latin typeface="Trebuchet MS" panose="020B0603020202020204" pitchFamily="34" charset="0"/>
              </a:rPr>
              <a:t>Auteur: Marc Goris</a:t>
            </a: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r>
              <a:rPr lang="nl-BE" sz="2200" dirty="0" smtClean="0">
                <a:solidFill>
                  <a:schemeClr val="accent5">
                    <a:lumMod val="50000"/>
                  </a:schemeClr>
                </a:solidFill>
                <a:latin typeface="Trebuchet MS" panose="020B0603020202020204" pitchFamily="34" charset="0"/>
              </a:rPr>
              <a:t>Klik op de knop EXIT om de presentatie te sluiten. </a:t>
            </a:r>
          </a:p>
        </p:txBody>
      </p:sp>
      <p:sp>
        <p:nvSpPr>
          <p:cNvPr id="12" name="Rechthoek 11">
            <a:hlinkClick r:id="" action="ppaction://hlinkshowjump?jump=endshow"/>
          </p:cNvPr>
          <p:cNvSpPr/>
          <p:nvPr/>
        </p:nvSpPr>
        <p:spPr>
          <a:xfrm>
            <a:off x="4233152" y="5120639"/>
            <a:ext cx="1683941" cy="818298"/>
          </a:xfrm>
          <a:prstGeom prst="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3600" dirty="0" smtClean="0"/>
              <a:t>EXIT</a:t>
            </a:r>
            <a:endParaRPr lang="nl-BE" sz="3600" dirty="0"/>
          </a:p>
        </p:txBody>
      </p:sp>
      <p:pic>
        <p:nvPicPr>
          <p:cNvPr id="11" name="Afbeelding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9938" y="1489668"/>
            <a:ext cx="3661808" cy="5189008"/>
          </a:xfrm>
          <a:prstGeom prst="rect">
            <a:avLst/>
          </a:prstGeom>
        </p:spPr>
      </p:pic>
    </p:spTree>
    <p:extLst>
      <p:ext uri="{BB962C8B-B14F-4D97-AF65-F5344CB8AC3E}">
        <p14:creationId xmlns:p14="http://schemas.microsoft.com/office/powerpoint/2010/main" val="188725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163</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pic>
        <p:nvPicPr>
          <p:cNvPr id="32" name="Afbeelding 3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2" name="Afbeelding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7716" y="439947"/>
            <a:ext cx="6418053" cy="6418053"/>
          </a:xfrm>
          <a:prstGeom prst="rect">
            <a:avLst/>
          </a:prstGeom>
        </p:spPr>
      </p:pic>
    </p:spTree>
    <p:extLst>
      <p:ext uri="{BB962C8B-B14F-4D97-AF65-F5344CB8AC3E}">
        <p14:creationId xmlns:p14="http://schemas.microsoft.com/office/powerpoint/2010/main" val="3937934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163</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pic>
        <p:nvPicPr>
          <p:cNvPr id="32" name="Afbeelding 3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3" name="Rechthoek 2"/>
          <p:cNvSpPr/>
          <p:nvPr/>
        </p:nvSpPr>
        <p:spPr>
          <a:xfrm>
            <a:off x="1463040" y="1363325"/>
            <a:ext cx="10578706" cy="53465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33" name="Rechthoek 32"/>
          <p:cNvSpPr/>
          <p:nvPr/>
        </p:nvSpPr>
        <p:spPr>
          <a:xfrm>
            <a:off x="1609689" y="1537932"/>
            <a:ext cx="824476" cy="22024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34" name="Rechthoek 33"/>
          <p:cNvSpPr/>
          <p:nvPr/>
        </p:nvSpPr>
        <p:spPr>
          <a:xfrm>
            <a:off x="2473130" y="1537932"/>
            <a:ext cx="824476" cy="22024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35" name="Rechthoek 34"/>
          <p:cNvSpPr/>
          <p:nvPr/>
        </p:nvSpPr>
        <p:spPr>
          <a:xfrm>
            <a:off x="3331076" y="1537931"/>
            <a:ext cx="824476" cy="22024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36" name="Rechthoek 35"/>
          <p:cNvSpPr/>
          <p:nvPr/>
        </p:nvSpPr>
        <p:spPr>
          <a:xfrm>
            <a:off x="4194516" y="1537931"/>
            <a:ext cx="824476" cy="22024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37" name="Rechthoek 36"/>
          <p:cNvSpPr/>
          <p:nvPr/>
        </p:nvSpPr>
        <p:spPr>
          <a:xfrm>
            <a:off x="5052462" y="1537931"/>
            <a:ext cx="824476" cy="22024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38" name="Rechthoek 37"/>
          <p:cNvSpPr/>
          <p:nvPr/>
        </p:nvSpPr>
        <p:spPr>
          <a:xfrm>
            <a:off x="5910408" y="1537930"/>
            <a:ext cx="824476" cy="22024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39" name="Rechthoek 38"/>
          <p:cNvSpPr/>
          <p:nvPr/>
        </p:nvSpPr>
        <p:spPr>
          <a:xfrm>
            <a:off x="6768354" y="1537930"/>
            <a:ext cx="824476" cy="22024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40" name="Rechthoek 39"/>
          <p:cNvSpPr/>
          <p:nvPr/>
        </p:nvSpPr>
        <p:spPr>
          <a:xfrm>
            <a:off x="7631795" y="1537930"/>
            <a:ext cx="824476" cy="22024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41" name="Rechthoek 40"/>
          <p:cNvSpPr/>
          <p:nvPr/>
        </p:nvSpPr>
        <p:spPr>
          <a:xfrm>
            <a:off x="8489741" y="1537929"/>
            <a:ext cx="824476" cy="22024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42" name="Rechthoek 41"/>
          <p:cNvSpPr/>
          <p:nvPr/>
        </p:nvSpPr>
        <p:spPr>
          <a:xfrm>
            <a:off x="9353181" y="1537929"/>
            <a:ext cx="824476" cy="22024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43" name="Rechthoek 42"/>
          <p:cNvSpPr/>
          <p:nvPr/>
        </p:nvSpPr>
        <p:spPr>
          <a:xfrm>
            <a:off x="10211127" y="1537929"/>
            <a:ext cx="824476" cy="22024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44" name="Rechthoek 43"/>
          <p:cNvSpPr/>
          <p:nvPr/>
        </p:nvSpPr>
        <p:spPr>
          <a:xfrm>
            <a:off x="11069073" y="1537928"/>
            <a:ext cx="824476" cy="22024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45" name="Rechthoek 44"/>
          <p:cNvSpPr/>
          <p:nvPr/>
        </p:nvSpPr>
        <p:spPr>
          <a:xfrm>
            <a:off x="1609688" y="3775297"/>
            <a:ext cx="4267249" cy="18064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46" name="Rechthoek 45"/>
          <p:cNvSpPr/>
          <p:nvPr/>
        </p:nvSpPr>
        <p:spPr>
          <a:xfrm>
            <a:off x="5910408" y="3775296"/>
            <a:ext cx="2545863" cy="18064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47" name="Rechthoek 46"/>
          <p:cNvSpPr/>
          <p:nvPr/>
        </p:nvSpPr>
        <p:spPr>
          <a:xfrm>
            <a:off x="8489740" y="3775295"/>
            <a:ext cx="3403809" cy="180648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48" name="Rechthoek 47"/>
          <p:cNvSpPr/>
          <p:nvPr/>
        </p:nvSpPr>
        <p:spPr>
          <a:xfrm>
            <a:off x="8604069" y="5760720"/>
            <a:ext cx="3289480"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bootstrap </a:t>
            </a:r>
            <a:r>
              <a:rPr lang="nl-BE" sz="3600" dirty="0" err="1" smtClean="0"/>
              <a:t>grid</a:t>
            </a:r>
            <a:endParaRPr lang="nl-BE" sz="3600" dirty="0"/>
          </a:p>
        </p:txBody>
      </p:sp>
    </p:spTree>
    <p:extLst>
      <p:ext uri="{BB962C8B-B14F-4D97-AF65-F5344CB8AC3E}">
        <p14:creationId xmlns:p14="http://schemas.microsoft.com/office/powerpoint/2010/main" val="145728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7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163</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pic>
        <p:nvPicPr>
          <p:cNvPr id="32" name="Afbeelding 3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7170" name="Picture 2" descr="Computer Monitor Png | Full Size PNG Download | Seek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3039" y="1564553"/>
            <a:ext cx="5952530" cy="4557893"/>
          </a:xfrm>
          <a:prstGeom prst="rect">
            <a:avLst/>
          </a:prstGeom>
          <a:noFill/>
          <a:extLst>
            <a:ext uri="{909E8E84-426E-40DD-AFC4-6F175D3DCCD1}">
              <a14:hiddenFill xmlns:a14="http://schemas.microsoft.com/office/drawing/2010/main">
                <a:solidFill>
                  <a:srgbClr val="FFFFFF"/>
                </a:solidFill>
              </a14:hiddenFill>
            </a:ext>
          </a:extLst>
        </p:spPr>
      </p:pic>
      <p:pic>
        <p:nvPicPr>
          <p:cNvPr id="2" name="Afbeelding 1"/>
          <p:cNvPicPr>
            <a:picLocks noChangeAspect="1"/>
          </p:cNvPicPr>
          <p:nvPr/>
        </p:nvPicPr>
        <p:blipFill rotWithShape="1">
          <a:blip r:embed="rId7">
            <a:extLst>
              <a:ext uri="{28A0092B-C50C-407E-A947-70E740481C1C}">
                <a14:useLocalDpi xmlns:a14="http://schemas.microsoft.com/office/drawing/2010/main" val="0"/>
              </a:ext>
            </a:extLst>
          </a:blip>
          <a:srcRect b="17384"/>
          <a:stretch/>
        </p:blipFill>
        <p:spPr>
          <a:xfrm>
            <a:off x="7572323" y="973300"/>
            <a:ext cx="5292308" cy="5897764"/>
          </a:xfrm>
          <a:prstGeom prst="rect">
            <a:avLst/>
          </a:prstGeom>
        </p:spPr>
      </p:pic>
      <p:sp>
        <p:nvSpPr>
          <p:cNvPr id="50" name="Rechthoek 49"/>
          <p:cNvSpPr/>
          <p:nvPr/>
        </p:nvSpPr>
        <p:spPr>
          <a:xfrm>
            <a:off x="1689463" y="1785257"/>
            <a:ext cx="5509718" cy="31263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1" name="Rechthoek 50"/>
          <p:cNvSpPr/>
          <p:nvPr/>
        </p:nvSpPr>
        <p:spPr>
          <a:xfrm>
            <a:off x="9326879" y="1902820"/>
            <a:ext cx="1891307" cy="3531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52" name="Rechthoek 51"/>
          <p:cNvSpPr/>
          <p:nvPr/>
        </p:nvSpPr>
        <p:spPr>
          <a:xfrm>
            <a:off x="1792573" y="1887128"/>
            <a:ext cx="850788" cy="692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smtClean="0">
                <a:solidFill>
                  <a:schemeClr val="tx1"/>
                </a:solidFill>
              </a:rPr>
              <a:t>1.1</a:t>
            </a:r>
            <a:endParaRPr lang="nl-BE" dirty="0">
              <a:solidFill>
                <a:schemeClr val="tx1"/>
              </a:solidFill>
            </a:endParaRPr>
          </a:p>
        </p:txBody>
      </p:sp>
      <p:sp>
        <p:nvSpPr>
          <p:cNvPr id="53" name="Rechthoek 52"/>
          <p:cNvSpPr/>
          <p:nvPr/>
        </p:nvSpPr>
        <p:spPr>
          <a:xfrm>
            <a:off x="2680887" y="1887127"/>
            <a:ext cx="850788" cy="692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smtClean="0">
                <a:solidFill>
                  <a:schemeClr val="tx1"/>
                </a:solidFill>
              </a:rPr>
              <a:t>1.2</a:t>
            </a:r>
            <a:endParaRPr lang="nl-BE" dirty="0">
              <a:solidFill>
                <a:schemeClr val="tx1"/>
              </a:solidFill>
            </a:endParaRPr>
          </a:p>
        </p:txBody>
      </p:sp>
      <p:sp>
        <p:nvSpPr>
          <p:cNvPr id="54" name="Rechthoek 53"/>
          <p:cNvSpPr/>
          <p:nvPr/>
        </p:nvSpPr>
        <p:spPr>
          <a:xfrm>
            <a:off x="3569201" y="1887126"/>
            <a:ext cx="850788" cy="692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smtClean="0">
                <a:solidFill>
                  <a:schemeClr val="tx1"/>
                </a:solidFill>
              </a:rPr>
              <a:t>1.3</a:t>
            </a:r>
            <a:endParaRPr lang="nl-BE" dirty="0">
              <a:solidFill>
                <a:schemeClr val="tx1"/>
              </a:solidFill>
            </a:endParaRPr>
          </a:p>
        </p:txBody>
      </p:sp>
      <p:sp>
        <p:nvSpPr>
          <p:cNvPr id="55" name="Rechthoek 54"/>
          <p:cNvSpPr/>
          <p:nvPr/>
        </p:nvSpPr>
        <p:spPr>
          <a:xfrm>
            <a:off x="4457515" y="1887128"/>
            <a:ext cx="850788" cy="692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smtClean="0">
                <a:solidFill>
                  <a:schemeClr val="tx1"/>
                </a:solidFill>
              </a:rPr>
              <a:t>1.4</a:t>
            </a:r>
            <a:endParaRPr lang="nl-BE" dirty="0">
              <a:solidFill>
                <a:schemeClr val="tx1"/>
              </a:solidFill>
            </a:endParaRPr>
          </a:p>
        </p:txBody>
      </p:sp>
      <p:sp>
        <p:nvSpPr>
          <p:cNvPr id="56" name="Rechthoek 55"/>
          <p:cNvSpPr/>
          <p:nvPr/>
        </p:nvSpPr>
        <p:spPr>
          <a:xfrm>
            <a:off x="5345829" y="1887127"/>
            <a:ext cx="850788" cy="692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smtClean="0">
                <a:solidFill>
                  <a:schemeClr val="tx1"/>
                </a:solidFill>
              </a:rPr>
              <a:t>1.5</a:t>
            </a:r>
            <a:endParaRPr lang="nl-BE" dirty="0">
              <a:solidFill>
                <a:schemeClr val="tx1"/>
              </a:solidFill>
            </a:endParaRPr>
          </a:p>
        </p:txBody>
      </p:sp>
      <p:sp>
        <p:nvSpPr>
          <p:cNvPr id="57" name="Rechthoek 56"/>
          <p:cNvSpPr/>
          <p:nvPr/>
        </p:nvSpPr>
        <p:spPr>
          <a:xfrm>
            <a:off x="6234143" y="1887126"/>
            <a:ext cx="850788" cy="692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smtClean="0">
                <a:solidFill>
                  <a:schemeClr val="tx1"/>
                </a:solidFill>
              </a:rPr>
              <a:t>1.6</a:t>
            </a:r>
            <a:endParaRPr lang="nl-BE" dirty="0">
              <a:solidFill>
                <a:schemeClr val="tx1"/>
              </a:solidFill>
            </a:endParaRPr>
          </a:p>
        </p:txBody>
      </p:sp>
      <p:sp>
        <p:nvSpPr>
          <p:cNvPr id="63" name="Rechthoek 62"/>
          <p:cNvSpPr/>
          <p:nvPr/>
        </p:nvSpPr>
        <p:spPr>
          <a:xfrm>
            <a:off x="1792573" y="2624388"/>
            <a:ext cx="2627416" cy="13135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smtClean="0">
                <a:solidFill>
                  <a:schemeClr val="tx1"/>
                </a:solidFill>
              </a:rPr>
              <a:t>2.1</a:t>
            </a:r>
            <a:endParaRPr lang="nl-BE" dirty="0">
              <a:solidFill>
                <a:schemeClr val="tx1"/>
              </a:solidFill>
            </a:endParaRPr>
          </a:p>
        </p:txBody>
      </p:sp>
      <p:sp>
        <p:nvSpPr>
          <p:cNvPr id="64" name="Rechthoek 63"/>
          <p:cNvSpPr/>
          <p:nvPr/>
        </p:nvSpPr>
        <p:spPr>
          <a:xfrm>
            <a:off x="4458618" y="2624387"/>
            <a:ext cx="2627416" cy="131358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smtClean="0">
                <a:solidFill>
                  <a:schemeClr val="tx1"/>
                </a:solidFill>
              </a:rPr>
              <a:t>2.2</a:t>
            </a:r>
            <a:endParaRPr lang="nl-BE" dirty="0">
              <a:solidFill>
                <a:schemeClr val="tx1"/>
              </a:solidFill>
            </a:endParaRPr>
          </a:p>
        </p:txBody>
      </p:sp>
      <p:sp>
        <p:nvSpPr>
          <p:cNvPr id="66" name="Rechthoek 65"/>
          <p:cNvSpPr/>
          <p:nvPr/>
        </p:nvSpPr>
        <p:spPr>
          <a:xfrm>
            <a:off x="1792573" y="3981619"/>
            <a:ext cx="5292358" cy="869055"/>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smtClean="0">
                <a:solidFill>
                  <a:schemeClr val="tx1"/>
                </a:solidFill>
              </a:rPr>
              <a:t>3.1</a:t>
            </a:r>
            <a:endParaRPr lang="nl-BE" dirty="0">
              <a:solidFill>
                <a:schemeClr val="tx1"/>
              </a:solidFill>
            </a:endParaRPr>
          </a:p>
        </p:txBody>
      </p:sp>
      <p:sp>
        <p:nvSpPr>
          <p:cNvPr id="68" name="Rechthoek 67"/>
          <p:cNvSpPr/>
          <p:nvPr/>
        </p:nvSpPr>
        <p:spPr>
          <a:xfrm>
            <a:off x="9396312" y="1977147"/>
            <a:ext cx="850788" cy="692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smtClean="0">
                <a:solidFill>
                  <a:schemeClr val="tx1"/>
                </a:solidFill>
              </a:rPr>
              <a:t>1.1</a:t>
            </a:r>
            <a:endParaRPr lang="nl-BE" dirty="0">
              <a:solidFill>
                <a:schemeClr val="tx1"/>
              </a:solidFill>
            </a:endParaRPr>
          </a:p>
        </p:txBody>
      </p:sp>
      <p:sp>
        <p:nvSpPr>
          <p:cNvPr id="69" name="Rechthoek 68"/>
          <p:cNvSpPr/>
          <p:nvPr/>
        </p:nvSpPr>
        <p:spPr>
          <a:xfrm>
            <a:off x="10284626" y="1977146"/>
            <a:ext cx="850788" cy="692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smtClean="0">
                <a:solidFill>
                  <a:schemeClr val="tx1"/>
                </a:solidFill>
              </a:rPr>
              <a:t>1.2</a:t>
            </a:r>
            <a:endParaRPr lang="nl-BE" dirty="0">
              <a:solidFill>
                <a:schemeClr val="tx1"/>
              </a:solidFill>
            </a:endParaRPr>
          </a:p>
        </p:txBody>
      </p:sp>
      <p:sp>
        <p:nvSpPr>
          <p:cNvPr id="70" name="Rechthoek 69"/>
          <p:cNvSpPr/>
          <p:nvPr/>
        </p:nvSpPr>
        <p:spPr>
          <a:xfrm>
            <a:off x="9396312" y="2716043"/>
            <a:ext cx="850788" cy="692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smtClean="0">
                <a:solidFill>
                  <a:schemeClr val="tx1"/>
                </a:solidFill>
              </a:rPr>
              <a:t>1.3</a:t>
            </a:r>
            <a:endParaRPr lang="nl-BE" dirty="0">
              <a:solidFill>
                <a:schemeClr val="tx1"/>
              </a:solidFill>
            </a:endParaRPr>
          </a:p>
        </p:txBody>
      </p:sp>
      <p:sp>
        <p:nvSpPr>
          <p:cNvPr id="71" name="Rechthoek 70"/>
          <p:cNvSpPr/>
          <p:nvPr/>
        </p:nvSpPr>
        <p:spPr>
          <a:xfrm>
            <a:off x="10284626" y="2716042"/>
            <a:ext cx="850788" cy="692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smtClean="0">
                <a:solidFill>
                  <a:schemeClr val="tx1"/>
                </a:solidFill>
              </a:rPr>
              <a:t>1.4</a:t>
            </a:r>
            <a:endParaRPr lang="nl-BE" dirty="0">
              <a:solidFill>
                <a:schemeClr val="tx1"/>
              </a:solidFill>
            </a:endParaRPr>
          </a:p>
        </p:txBody>
      </p:sp>
      <p:sp>
        <p:nvSpPr>
          <p:cNvPr id="72" name="Rechthoek 71"/>
          <p:cNvSpPr/>
          <p:nvPr/>
        </p:nvSpPr>
        <p:spPr>
          <a:xfrm>
            <a:off x="9396312" y="3454938"/>
            <a:ext cx="850788" cy="692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smtClean="0">
                <a:solidFill>
                  <a:schemeClr val="tx1"/>
                </a:solidFill>
              </a:rPr>
              <a:t>1.5</a:t>
            </a:r>
            <a:endParaRPr lang="nl-BE" dirty="0">
              <a:solidFill>
                <a:schemeClr val="tx1"/>
              </a:solidFill>
            </a:endParaRPr>
          </a:p>
        </p:txBody>
      </p:sp>
      <p:sp>
        <p:nvSpPr>
          <p:cNvPr id="73" name="Rechthoek 72"/>
          <p:cNvSpPr/>
          <p:nvPr/>
        </p:nvSpPr>
        <p:spPr>
          <a:xfrm>
            <a:off x="10284626" y="3454937"/>
            <a:ext cx="850788" cy="6923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smtClean="0">
                <a:solidFill>
                  <a:schemeClr val="tx1"/>
                </a:solidFill>
              </a:rPr>
              <a:t>1.6</a:t>
            </a:r>
            <a:endParaRPr lang="nl-BE" dirty="0">
              <a:solidFill>
                <a:schemeClr val="tx1"/>
              </a:solidFill>
            </a:endParaRPr>
          </a:p>
        </p:txBody>
      </p:sp>
      <p:sp>
        <p:nvSpPr>
          <p:cNvPr id="74" name="Rechthoek 73"/>
          <p:cNvSpPr/>
          <p:nvPr/>
        </p:nvSpPr>
        <p:spPr>
          <a:xfrm>
            <a:off x="9396312" y="4187271"/>
            <a:ext cx="1739102" cy="93336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dirty="0">
                <a:solidFill>
                  <a:schemeClr val="tx1"/>
                </a:solidFill>
              </a:rPr>
              <a:t>2</a:t>
            </a:r>
            <a:r>
              <a:rPr lang="nl-BE" dirty="0" smtClean="0">
                <a:solidFill>
                  <a:schemeClr val="tx1"/>
                </a:solidFill>
              </a:rPr>
              <a:t>.1</a:t>
            </a:r>
            <a:endParaRPr lang="nl-BE" dirty="0">
              <a:solidFill>
                <a:schemeClr val="tx1"/>
              </a:solidFill>
            </a:endParaRPr>
          </a:p>
        </p:txBody>
      </p:sp>
      <p:sp>
        <p:nvSpPr>
          <p:cNvPr id="75" name="Rechthoek 74"/>
          <p:cNvSpPr/>
          <p:nvPr/>
        </p:nvSpPr>
        <p:spPr>
          <a:xfrm>
            <a:off x="9396312" y="5171220"/>
            <a:ext cx="1739102" cy="26292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dirty="0"/>
          </a:p>
        </p:txBody>
      </p:sp>
      <p:sp>
        <p:nvSpPr>
          <p:cNvPr id="76" name="Pijl-omlaag 75"/>
          <p:cNvSpPr/>
          <p:nvPr/>
        </p:nvSpPr>
        <p:spPr>
          <a:xfrm rot="16200000">
            <a:off x="7561044" y="2679744"/>
            <a:ext cx="1535874" cy="1513313"/>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36047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164</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pic>
        <p:nvPicPr>
          <p:cNvPr id="32" name="Afbeelding 3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35" name="Afbeelding 34"/>
          <p:cNvPicPr/>
          <p:nvPr/>
        </p:nvPicPr>
        <p:blipFill>
          <a:blip r:embed="rId6" cstate="print">
            <a:extLst>
              <a:ext uri="{28A0092B-C50C-407E-A947-70E740481C1C}">
                <a14:useLocalDpi xmlns:a14="http://schemas.microsoft.com/office/drawing/2010/main" val="0"/>
              </a:ext>
            </a:extLst>
          </a:blip>
          <a:stretch>
            <a:fillRect/>
          </a:stretch>
        </p:blipFill>
        <p:spPr>
          <a:xfrm>
            <a:off x="2142947" y="1441757"/>
            <a:ext cx="7224787" cy="4368112"/>
          </a:xfrm>
          <a:prstGeom prst="rect">
            <a:avLst/>
          </a:prstGeom>
          <a:ln>
            <a:solidFill>
              <a:schemeClr val="tx1"/>
            </a:solidFill>
          </a:ln>
        </p:spPr>
      </p:pic>
      <p:cxnSp>
        <p:nvCxnSpPr>
          <p:cNvPr id="12" name="Rechte verbindingslijn met pijl 11"/>
          <p:cNvCxnSpPr/>
          <p:nvPr/>
        </p:nvCxnSpPr>
        <p:spPr>
          <a:xfrm>
            <a:off x="9075906" y="1916349"/>
            <a:ext cx="1060315"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4" name="Tekstvak 13"/>
          <p:cNvSpPr txBox="1"/>
          <p:nvPr/>
        </p:nvSpPr>
        <p:spPr>
          <a:xfrm>
            <a:off x="10204396" y="1564553"/>
            <a:ext cx="680937" cy="646331"/>
          </a:xfrm>
          <a:prstGeom prst="rect">
            <a:avLst/>
          </a:prstGeom>
          <a:noFill/>
        </p:spPr>
        <p:txBody>
          <a:bodyPr wrap="square" rtlCol="0">
            <a:spAutoFit/>
          </a:bodyPr>
          <a:lstStyle/>
          <a:p>
            <a:r>
              <a:rPr lang="nl-BE" sz="3600" dirty="0" smtClean="0">
                <a:solidFill>
                  <a:schemeClr val="accent6"/>
                </a:solidFill>
              </a:rPr>
              <a:t>1</a:t>
            </a:r>
            <a:endParaRPr lang="nl-BE" sz="3600" dirty="0">
              <a:solidFill>
                <a:schemeClr val="accent6"/>
              </a:solidFill>
            </a:endParaRPr>
          </a:p>
        </p:txBody>
      </p:sp>
      <p:cxnSp>
        <p:nvCxnSpPr>
          <p:cNvPr id="39" name="Rechte verbindingslijn met pijl 38"/>
          <p:cNvCxnSpPr/>
          <p:nvPr/>
        </p:nvCxnSpPr>
        <p:spPr>
          <a:xfrm>
            <a:off x="9075906" y="2885289"/>
            <a:ext cx="1060315"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40" name="Tekstvak 39"/>
          <p:cNvSpPr txBox="1"/>
          <p:nvPr/>
        </p:nvSpPr>
        <p:spPr>
          <a:xfrm>
            <a:off x="10204396" y="2533493"/>
            <a:ext cx="680937" cy="646331"/>
          </a:xfrm>
          <a:prstGeom prst="rect">
            <a:avLst/>
          </a:prstGeom>
          <a:noFill/>
        </p:spPr>
        <p:txBody>
          <a:bodyPr wrap="square" rtlCol="0">
            <a:spAutoFit/>
          </a:bodyPr>
          <a:lstStyle/>
          <a:p>
            <a:r>
              <a:rPr lang="nl-BE" sz="3600" dirty="0">
                <a:solidFill>
                  <a:schemeClr val="accent6"/>
                </a:solidFill>
              </a:rPr>
              <a:t>2</a:t>
            </a:r>
          </a:p>
        </p:txBody>
      </p:sp>
      <p:cxnSp>
        <p:nvCxnSpPr>
          <p:cNvPr id="41" name="Rechte verbindingslijn met pijl 40"/>
          <p:cNvCxnSpPr/>
          <p:nvPr/>
        </p:nvCxnSpPr>
        <p:spPr>
          <a:xfrm>
            <a:off x="9075906" y="4535065"/>
            <a:ext cx="1060315"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42" name="Tekstvak 41"/>
          <p:cNvSpPr txBox="1"/>
          <p:nvPr/>
        </p:nvSpPr>
        <p:spPr>
          <a:xfrm>
            <a:off x="10204396" y="4183269"/>
            <a:ext cx="680937" cy="646331"/>
          </a:xfrm>
          <a:prstGeom prst="rect">
            <a:avLst/>
          </a:prstGeom>
          <a:noFill/>
        </p:spPr>
        <p:txBody>
          <a:bodyPr wrap="square" rtlCol="0">
            <a:spAutoFit/>
          </a:bodyPr>
          <a:lstStyle/>
          <a:p>
            <a:r>
              <a:rPr lang="nl-BE" sz="3600" dirty="0">
                <a:solidFill>
                  <a:schemeClr val="accent6"/>
                </a:solidFill>
              </a:rPr>
              <a:t>3</a:t>
            </a:r>
          </a:p>
        </p:txBody>
      </p:sp>
      <p:cxnSp>
        <p:nvCxnSpPr>
          <p:cNvPr id="43" name="Rechte verbindingslijn met pijl 42"/>
          <p:cNvCxnSpPr/>
          <p:nvPr/>
        </p:nvCxnSpPr>
        <p:spPr>
          <a:xfrm>
            <a:off x="9075906" y="5632347"/>
            <a:ext cx="1060315" cy="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44" name="Tekstvak 43"/>
          <p:cNvSpPr txBox="1"/>
          <p:nvPr/>
        </p:nvSpPr>
        <p:spPr>
          <a:xfrm>
            <a:off x="10204396" y="5280551"/>
            <a:ext cx="680937" cy="646331"/>
          </a:xfrm>
          <a:prstGeom prst="rect">
            <a:avLst/>
          </a:prstGeom>
          <a:noFill/>
        </p:spPr>
        <p:txBody>
          <a:bodyPr wrap="square" rtlCol="0">
            <a:spAutoFit/>
          </a:bodyPr>
          <a:lstStyle/>
          <a:p>
            <a:r>
              <a:rPr lang="nl-BE" sz="3600" dirty="0">
                <a:solidFill>
                  <a:schemeClr val="accent6"/>
                </a:solidFill>
              </a:rPr>
              <a:t>4</a:t>
            </a:r>
          </a:p>
        </p:txBody>
      </p:sp>
      <p:cxnSp>
        <p:nvCxnSpPr>
          <p:cNvPr id="45" name="Rechte verbindingslijn met pijl 44"/>
          <p:cNvCxnSpPr/>
          <p:nvPr/>
        </p:nvCxnSpPr>
        <p:spPr>
          <a:xfrm>
            <a:off x="4276928" y="5074456"/>
            <a:ext cx="3242" cy="1047332"/>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58" name="Tekstvak 57"/>
          <p:cNvSpPr txBox="1"/>
          <p:nvPr/>
        </p:nvSpPr>
        <p:spPr>
          <a:xfrm>
            <a:off x="4072728" y="6121788"/>
            <a:ext cx="680937" cy="646331"/>
          </a:xfrm>
          <a:prstGeom prst="rect">
            <a:avLst/>
          </a:prstGeom>
          <a:noFill/>
        </p:spPr>
        <p:txBody>
          <a:bodyPr wrap="square" rtlCol="0">
            <a:spAutoFit/>
          </a:bodyPr>
          <a:lstStyle/>
          <a:p>
            <a:r>
              <a:rPr lang="nl-BE" sz="3600" dirty="0" smtClean="0">
                <a:solidFill>
                  <a:schemeClr val="accent6"/>
                </a:solidFill>
              </a:rPr>
              <a:t>1</a:t>
            </a:r>
            <a:endParaRPr lang="nl-BE" sz="3600" dirty="0">
              <a:solidFill>
                <a:schemeClr val="accent6"/>
              </a:solidFill>
            </a:endParaRPr>
          </a:p>
        </p:txBody>
      </p:sp>
      <p:cxnSp>
        <p:nvCxnSpPr>
          <p:cNvPr id="59" name="Rechte verbindingslijn met pijl 58"/>
          <p:cNvCxnSpPr/>
          <p:nvPr/>
        </p:nvCxnSpPr>
        <p:spPr>
          <a:xfrm>
            <a:off x="5773325" y="5074456"/>
            <a:ext cx="3242" cy="1047332"/>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60" name="Tekstvak 59"/>
          <p:cNvSpPr txBox="1"/>
          <p:nvPr/>
        </p:nvSpPr>
        <p:spPr>
          <a:xfrm>
            <a:off x="5569125" y="6121788"/>
            <a:ext cx="680937" cy="646331"/>
          </a:xfrm>
          <a:prstGeom prst="rect">
            <a:avLst/>
          </a:prstGeom>
          <a:noFill/>
        </p:spPr>
        <p:txBody>
          <a:bodyPr wrap="square" rtlCol="0">
            <a:spAutoFit/>
          </a:bodyPr>
          <a:lstStyle/>
          <a:p>
            <a:r>
              <a:rPr lang="nl-BE" sz="3600" dirty="0">
                <a:solidFill>
                  <a:schemeClr val="accent6"/>
                </a:solidFill>
              </a:rPr>
              <a:t>2</a:t>
            </a:r>
          </a:p>
        </p:txBody>
      </p:sp>
      <p:cxnSp>
        <p:nvCxnSpPr>
          <p:cNvPr id="61" name="Rechte verbindingslijn met pijl 60"/>
          <p:cNvCxnSpPr/>
          <p:nvPr/>
        </p:nvCxnSpPr>
        <p:spPr>
          <a:xfrm>
            <a:off x="7106804" y="5074456"/>
            <a:ext cx="3242" cy="1047332"/>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62" name="Tekstvak 61"/>
          <p:cNvSpPr txBox="1"/>
          <p:nvPr/>
        </p:nvSpPr>
        <p:spPr>
          <a:xfrm>
            <a:off x="6902604" y="6121788"/>
            <a:ext cx="680937" cy="646331"/>
          </a:xfrm>
          <a:prstGeom prst="rect">
            <a:avLst/>
          </a:prstGeom>
          <a:noFill/>
        </p:spPr>
        <p:txBody>
          <a:bodyPr wrap="square" rtlCol="0">
            <a:spAutoFit/>
          </a:bodyPr>
          <a:lstStyle/>
          <a:p>
            <a:r>
              <a:rPr lang="nl-BE" sz="3600" dirty="0" smtClean="0">
                <a:solidFill>
                  <a:schemeClr val="accent6"/>
                </a:solidFill>
              </a:rPr>
              <a:t>3</a:t>
            </a:r>
            <a:endParaRPr lang="nl-BE" sz="3600" dirty="0">
              <a:solidFill>
                <a:schemeClr val="accent6"/>
              </a:solidFill>
            </a:endParaRPr>
          </a:p>
        </p:txBody>
      </p:sp>
    </p:spTree>
    <p:extLst>
      <p:ext uri="{BB962C8B-B14F-4D97-AF65-F5344CB8AC3E}">
        <p14:creationId xmlns:p14="http://schemas.microsoft.com/office/powerpoint/2010/main" val="2416116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164</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stap2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138499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de verwijzing naar </a:t>
            </a:r>
            <a:r>
              <a:rPr lang="nl-BE" sz="2800" dirty="0">
                <a:solidFill>
                  <a:schemeClr val="accent6"/>
                </a:solidFill>
                <a:latin typeface="Code New Roman" panose="020B0609020204030204" pitchFamily="49" charset="0"/>
                <a:cs typeface="Code New Roman" panose="020B0609020204030204" pitchFamily="49" charset="0"/>
              </a:rPr>
              <a:t>bootstrap.css</a:t>
            </a:r>
            <a:r>
              <a:rPr lang="nl-BE" sz="2800" dirty="0"/>
              <a:t> toe aan het </a:t>
            </a:r>
            <a:r>
              <a:rPr lang="nl-BE" sz="2800" dirty="0">
                <a:solidFill>
                  <a:schemeClr val="accent6"/>
                </a:solidFill>
                <a:latin typeface="Code New Roman" panose="020B0609020204030204" pitchFamily="49" charset="0"/>
                <a:cs typeface="Code New Roman" panose="020B0609020204030204" pitchFamily="49" charset="0"/>
              </a:rPr>
              <a:t>&lt;</a:t>
            </a:r>
            <a:r>
              <a:rPr lang="nl-BE" sz="2800" dirty="0" err="1">
                <a:solidFill>
                  <a:schemeClr val="accent6"/>
                </a:solidFill>
                <a:latin typeface="Code New Roman" panose="020B0609020204030204" pitchFamily="49" charset="0"/>
                <a:cs typeface="Code New Roman" panose="020B0609020204030204" pitchFamily="49" charset="0"/>
              </a:rPr>
              <a:t>head</a:t>
            </a:r>
            <a:r>
              <a:rPr lang="nl-BE" sz="2800" dirty="0">
                <a:solidFill>
                  <a:schemeClr val="accent6"/>
                </a:solidFill>
                <a:latin typeface="Code New Roman" panose="020B0609020204030204" pitchFamily="49" charset="0"/>
                <a:cs typeface="Code New Roman" panose="020B0609020204030204" pitchFamily="49" charset="0"/>
              </a:rPr>
              <a:t>&gt;</a:t>
            </a:r>
            <a:r>
              <a:rPr lang="nl-BE" sz="2800" dirty="0"/>
              <a:t>-gedeelte van </a:t>
            </a:r>
            <a:r>
              <a:rPr lang="nl-BE" sz="2800" dirty="0">
                <a:solidFill>
                  <a:schemeClr val="accent6"/>
                </a:solidFill>
                <a:latin typeface="Code New Roman" panose="020B0609020204030204" pitchFamily="49" charset="0"/>
                <a:cs typeface="Code New Roman" panose="020B0609020204030204" pitchFamily="49" charset="0"/>
              </a:rPr>
              <a:t>index.html</a:t>
            </a:r>
            <a:r>
              <a:rPr lang="nl-BE" sz="2800" dirty="0"/>
              <a:t>. Plaat de verwijzing naar </a:t>
            </a:r>
            <a:r>
              <a:rPr lang="nl-BE" sz="2800" dirty="0">
                <a:solidFill>
                  <a:schemeClr val="accent6"/>
                </a:solidFill>
                <a:latin typeface="Code New Roman" panose="020B0609020204030204" pitchFamily="49" charset="0"/>
                <a:cs typeface="Code New Roman" panose="020B0609020204030204" pitchFamily="49" charset="0"/>
              </a:rPr>
              <a:t>bootstrap.css</a:t>
            </a:r>
            <a:r>
              <a:rPr lang="nl-BE" sz="2800" dirty="0"/>
              <a:t> voor de verwijzing naar </a:t>
            </a:r>
            <a:r>
              <a:rPr lang="nl-BE" sz="2800" dirty="0">
                <a:solidFill>
                  <a:schemeClr val="accent6"/>
                </a:solidFill>
                <a:latin typeface="Code New Roman" panose="020B0609020204030204" pitchFamily="49" charset="0"/>
                <a:cs typeface="Code New Roman" panose="020B0609020204030204" pitchFamily="49" charset="0"/>
              </a:rPr>
              <a:t>opmaak.css</a:t>
            </a:r>
            <a:r>
              <a:rPr lang="nl-BE" sz="2800" dirty="0"/>
              <a:t>.</a:t>
            </a:r>
          </a:p>
        </p:txBody>
      </p:sp>
      <p:graphicFrame>
        <p:nvGraphicFramePr>
          <p:cNvPr id="25" name="Tabel 24"/>
          <p:cNvGraphicFramePr>
            <a:graphicFrameLocks noGrp="1"/>
          </p:cNvGraphicFramePr>
          <p:nvPr>
            <p:extLst>
              <p:ext uri="{D42A27DB-BD31-4B8C-83A1-F6EECF244321}">
                <p14:modId xmlns:p14="http://schemas.microsoft.com/office/powerpoint/2010/main" val="175133707"/>
              </p:ext>
            </p:extLst>
          </p:nvPr>
        </p:nvGraphicFramePr>
        <p:xfrm>
          <a:off x="1412868" y="3332797"/>
          <a:ext cx="10578707" cy="1036320"/>
        </p:xfrm>
        <a:graphic>
          <a:graphicData uri="http://schemas.openxmlformats.org/drawingml/2006/table">
            <a:tbl>
              <a:tblPr firstRow="1" firstCol="1" bandRow="1">
                <a:tableStyleId>{5C22544A-7EE6-4342-B048-85BDC9FD1C3A}</a:tableStyleId>
              </a:tblPr>
              <a:tblGrid>
                <a:gridCol w="488591">
                  <a:extLst>
                    <a:ext uri="{9D8B030D-6E8A-4147-A177-3AD203B41FA5}">
                      <a16:colId xmlns:a16="http://schemas.microsoft.com/office/drawing/2014/main" val="2855085912"/>
                    </a:ext>
                  </a:extLst>
                </a:gridCol>
                <a:gridCol w="10090116">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700" b="0" dirty="0" smtClean="0">
                        <a:effectLst/>
                        <a:latin typeface="+mn-lt"/>
                        <a:ea typeface="+mn-ea"/>
                        <a:cs typeface="+mn-cs"/>
                      </a:endParaRPr>
                    </a:p>
                    <a:p>
                      <a:pPr algn="r">
                        <a:lnSpc>
                          <a:spcPct val="100000"/>
                        </a:lnSpc>
                        <a:spcAft>
                          <a:spcPts val="0"/>
                        </a:spcAft>
                      </a:pPr>
                      <a:r>
                        <a:rPr lang="nl-BE" sz="1700" b="0" dirty="0" smtClean="0">
                          <a:effectLst/>
                          <a:latin typeface="+mn-lt"/>
                          <a:ea typeface="+mn-ea"/>
                          <a:cs typeface="+mn-cs"/>
                        </a:rPr>
                        <a:t>7</a:t>
                      </a:r>
                    </a:p>
                    <a:p>
                      <a:pPr algn="r">
                        <a:lnSpc>
                          <a:spcPct val="100000"/>
                        </a:lnSpc>
                        <a:spcAft>
                          <a:spcPts val="0"/>
                        </a:spcAft>
                      </a:pPr>
                      <a:r>
                        <a:rPr lang="nl-BE" sz="1700" b="0" dirty="0" smtClean="0">
                          <a:effectLst/>
                          <a:latin typeface="+mn-lt"/>
                          <a:ea typeface="+mn-ea"/>
                          <a:cs typeface="+mn-cs"/>
                        </a:rPr>
                        <a:t>8</a:t>
                      </a:r>
                    </a:p>
                    <a:p>
                      <a:pPr algn="r">
                        <a:lnSpc>
                          <a:spcPct val="100000"/>
                        </a:lnSpc>
                        <a:spcAft>
                          <a:spcPts val="0"/>
                        </a:spcAft>
                      </a:pPr>
                      <a:endParaRPr lang="nl-BE" sz="17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1800" b="0" kern="1200" dirty="0" smtClean="0">
                          <a:solidFill>
                            <a:schemeClr val="accent6"/>
                          </a:solidFill>
                          <a:effectLst/>
                          <a:latin typeface="Code New Roman" panose="020B0609020204030204" pitchFamily="49" charset="0"/>
                          <a:ea typeface="+mn-ea"/>
                          <a:cs typeface="Code New Roman" panose="020B0609020204030204" pitchFamily="49" charset="0"/>
                        </a:rPr>
                        <a:t>	&lt;link rel="</a:t>
                      </a:r>
                      <a:r>
                        <a:rPr lang="nl-BE" sz="1800" b="0" kern="1200" dirty="0" err="1" smtClean="0">
                          <a:solidFill>
                            <a:schemeClr val="accent6"/>
                          </a:solidFill>
                          <a:effectLst/>
                          <a:latin typeface="Code New Roman" panose="020B0609020204030204" pitchFamily="49" charset="0"/>
                          <a:ea typeface="+mn-ea"/>
                          <a:cs typeface="Code New Roman" panose="020B0609020204030204" pitchFamily="49" charset="0"/>
                        </a:rPr>
                        <a:t>stylesheet</a:t>
                      </a:r>
                      <a:r>
                        <a:rPr lang="nl-BE" sz="1800" b="0" kern="1200" dirty="0" smtClean="0">
                          <a:solidFill>
                            <a:schemeClr val="accent6"/>
                          </a:solidFill>
                          <a:effectLst/>
                          <a:latin typeface="Code New Roman" panose="020B0609020204030204" pitchFamily="49" charset="0"/>
                          <a:ea typeface="+mn-ea"/>
                          <a:cs typeface="Code New Roman" panose="020B0609020204030204" pitchFamily="49" charset="0"/>
                        </a:rPr>
                        <a:t>" type="</a:t>
                      </a:r>
                      <a:r>
                        <a:rPr lang="nl-BE" sz="1800" b="0" kern="1200" dirty="0" err="1" smtClean="0">
                          <a:solidFill>
                            <a:schemeClr val="accent6"/>
                          </a:solidFill>
                          <a:effectLst/>
                          <a:latin typeface="Code New Roman" panose="020B0609020204030204" pitchFamily="49" charset="0"/>
                          <a:ea typeface="+mn-ea"/>
                          <a:cs typeface="Code New Roman" panose="020B0609020204030204" pitchFamily="49" charset="0"/>
                        </a:rPr>
                        <a:t>text</a:t>
                      </a:r>
                      <a:r>
                        <a:rPr lang="nl-BE" sz="1800" b="0" kern="1200" dirty="0" smtClean="0">
                          <a:solidFill>
                            <a:schemeClr val="accent6"/>
                          </a:solidFill>
                          <a:effectLst/>
                          <a:latin typeface="Code New Roman" panose="020B0609020204030204" pitchFamily="49" charset="0"/>
                          <a:ea typeface="+mn-ea"/>
                          <a:cs typeface="Code New Roman" panose="020B0609020204030204" pitchFamily="49" charset="0"/>
                        </a:rPr>
                        <a:t>/</a:t>
                      </a:r>
                      <a:r>
                        <a:rPr lang="nl-BE" sz="1800" b="0" kern="1200" dirty="0" err="1" smtClean="0">
                          <a:solidFill>
                            <a:schemeClr val="accent6"/>
                          </a:solidFill>
                          <a:effectLst/>
                          <a:latin typeface="Code New Roman" panose="020B0609020204030204" pitchFamily="49" charset="0"/>
                          <a:ea typeface="+mn-ea"/>
                          <a:cs typeface="Code New Roman" panose="020B0609020204030204" pitchFamily="49" charset="0"/>
                        </a:rPr>
                        <a:t>css</a:t>
                      </a:r>
                      <a:r>
                        <a:rPr lang="nl-BE" sz="1800" b="0" kern="1200" dirty="0" smtClean="0">
                          <a:solidFill>
                            <a:schemeClr val="accent6"/>
                          </a:solidFill>
                          <a:effectLst/>
                          <a:latin typeface="Code New Roman" panose="020B0609020204030204" pitchFamily="49" charset="0"/>
                          <a:ea typeface="+mn-ea"/>
                          <a:cs typeface="Code New Roman" panose="020B0609020204030204" pitchFamily="49" charset="0"/>
                        </a:rPr>
                        <a:t>" </a:t>
                      </a:r>
                      <a:r>
                        <a:rPr lang="nl-BE" sz="1800" b="0" kern="1200" dirty="0" err="1" smtClean="0">
                          <a:solidFill>
                            <a:schemeClr val="accent6"/>
                          </a:solidFill>
                          <a:effectLst/>
                          <a:latin typeface="Code New Roman" panose="020B0609020204030204" pitchFamily="49" charset="0"/>
                          <a:ea typeface="+mn-ea"/>
                          <a:cs typeface="Code New Roman" panose="020B0609020204030204" pitchFamily="49" charset="0"/>
                        </a:rPr>
                        <a:t>href</a:t>
                      </a:r>
                      <a:r>
                        <a:rPr lang="nl-BE" sz="1800" b="0" kern="1200" dirty="0" smtClean="0">
                          <a:solidFill>
                            <a:schemeClr val="accent6"/>
                          </a:solidFill>
                          <a:effectLst/>
                          <a:latin typeface="Code New Roman" panose="020B0609020204030204" pitchFamily="49" charset="0"/>
                          <a:ea typeface="+mn-ea"/>
                          <a:cs typeface="Code New Roman" panose="020B0609020204030204" pitchFamily="49" charset="0"/>
                        </a:rPr>
                        <a:t>="opmaak/bootstrap.css"&gt;</a:t>
                      </a:r>
                      <a:r>
                        <a:rPr lang="it-IT" sz="1700" b="0" dirty="0" smtClean="0">
                          <a:solidFill>
                            <a:schemeClr val="accent6"/>
                          </a:solidFill>
                          <a:effectLst/>
                          <a:latin typeface="Code New Roman" panose="020B0609020204030204" pitchFamily="49" charset="0"/>
                          <a:cs typeface="Code New Roman" panose="020B0609020204030204" pitchFamily="49" charset="0"/>
                        </a:rPr>
                        <a:t>	</a:t>
                      </a:r>
                      <a:br>
                        <a:rPr lang="it-IT" sz="1700" b="0" dirty="0" smtClean="0">
                          <a:solidFill>
                            <a:schemeClr val="accent6"/>
                          </a:solidFill>
                          <a:effectLst/>
                          <a:latin typeface="Code New Roman" panose="020B0609020204030204" pitchFamily="49" charset="0"/>
                          <a:cs typeface="Code New Roman" panose="020B0609020204030204" pitchFamily="49" charset="0"/>
                        </a:rPr>
                      </a:br>
                      <a:r>
                        <a:rPr lang="it-IT" sz="1700" b="0" dirty="0" smtClean="0">
                          <a:solidFill>
                            <a:schemeClr val="accent6"/>
                          </a:solidFill>
                          <a:effectLst/>
                          <a:latin typeface="Code New Roman" panose="020B0609020204030204" pitchFamily="49" charset="0"/>
                          <a:cs typeface="Code New Roman" panose="020B0609020204030204" pitchFamily="49" charset="0"/>
                        </a:rPr>
                        <a:t>	</a:t>
                      </a:r>
                      <a:r>
                        <a:rPr lang="it-IT" sz="1700" b="0" dirty="0" smtClean="0">
                          <a:solidFill>
                            <a:schemeClr val="accent3">
                              <a:lumMod val="40000"/>
                              <a:lumOff val="60000"/>
                            </a:schemeClr>
                          </a:solidFill>
                          <a:effectLst/>
                          <a:latin typeface="Code New Roman" panose="020B0609020204030204" pitchFamily="49" charset="0"/>
                          <a:cs typeface="Code New Roman" panose="020B0609020204030204" pitchFamily="49" charset="0"/>
                        </a:rPr>
                        <a:t>&lt;link rel="shortcut icon" type="image/png" href="plaatjes/favicon.png"&gt;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spTree>
    <p:extLst>
      <p:ext uri="{BB962C8B-B14F-4D97-AF65-F5344CB8AC3E}">
        <p14:creationId xmlns:p14="http://schemas.microsoft.com/office/powerpoint/2010/main" val="15958992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164</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stap2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Plaats </a:t>
            </a:r>
            <a:r>
              <a:rPr lang="nl-BE" sz="2800" dirty="0"/>
              <a:t>de hele pagina in een container. We gebruiken daarvoor een </a:t>
            </a:r>
            <a:r>
              <a:rPr lang="nl-BE" sz="2800" dirty="0">
                <a:solidFill>
                  <a:schemeClr val="accent6"/>
                </a:solidFill>
                <a:latin typeface="Code New Roman" panose="020B0609020204030204" pitchFamily="49" charset="0"/>
                <a:cs typeface="Code New Roman" panose="020B0609020204030204" pitchFamily="49" charset="0"/>
              </a:rPr>
              <a:t>&lt;div&gt; </a:t>
            </a:r>
            <a:r>
              <a:rPr lang="nl-BE" sz="2800" dirty="0"/>
              <a:t>met de klasse </a:t>
            </a:r>
            <a:r>
              <a:rPr lang="nl-BE" sz="2800" dirty="0">
                <a:solidFill>
                  <a:schemeClr val="accent6"/>
                </a:solidFill>
                <a:latin typeface="Code New Roman" panose="020B0609020204030204" pitchFamily="49" charset="0"/>
                <a:cs typeface="Code New Roman" panose="020B0609020204030204" pitchFamily="49" charset="0"/>
              </a:rPr>
              <a:t>.container</a:t>
            </a:r>
            <a:r>
              <a:rPr lang="nl-BE" sz="2800" dirty="0"/>
              <a:t>.</a:t>
            </a:r>
          </a:p>
        </p:txBody>
      </p:sp>
      <p:graphicFrame>
        <p:nvGraphicFramePr>
          <p:cNvPr id="25" name="Tabel 24"/>
          <p:cNvGraphicFramePr>
            <a:graphicFrameLocks noGrp="1"/>
          </p:cNvGraphicFramePr>
          <p:nvPr>
            <p:extLst>
              <p:ext uri="{D42A27DB-BD31-4B8C-83A1-F6EECF244321}">
                <p14:modId xmlns:p14="http://schemas.microsoft.com/office/powerpoint/2010/main" val="1123511521"/>
              </p:ext>
            </p:extLst>
          </p:nvPr>
        </p:nvGraphicFramePr>
        <p:xfrm>
          <a:off x="1412868" y="3332797"/>
          <a:ext cx="10578707" cy="2468880"/>
        </p:xfrm>
        <a:graphic>
          <a:graphicData uri="http://schemas.openxmlformats.org/drawingml/2006/table">
            <a:tbl>
              <a:tblPr firstRow="1" firstCol="1" bandRow="1">
                <a:tableStyleId>{5C22544A-7EE6-4342-B048-85BDC9FD1C3A}</a:tableStyleId>
              </a:tblPr>
              <a:tblGrid>
                <a:gridCol w="488591">
                  <a:extLst>
                    <a:ext uri="{9D8B030D-6E8A-4147-A177-3AD203B41FA5}">
                      <a16:colId xmlns:a16="http://schemas.microsoft.com/office/drawing/2014/main" val="2855085912"/>
                    </a:ext>
                  </a:extLst>
                </a:gridCol>
                <a:gridCol w="10090116">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13</a:t>
                      </a:r>
                    </a:p>
                    <a:p>
                      <a:pPr algn="r">
                        <a:lnSpc>
                          <a:spcPct val="100000"/>
                        </a:lnSpc>
                        <a:spcAft>
                          <a:spcPts val="0"/>
                        </a:spcAft>
                      </a:pPr>
                      <a:r>
                        <a:rPr lang="nl-BE" sz="1800" b="0" dirty="0" smtClean="0">
                          <a:effectLst/>
                          <a:latin typeface="+mn-lt"/>
                          <a:ea typeface="+mn-ea"/>
                          <a:cs typeface="+mn-cs"/>
                        </a:rPr>
                        <a:t>14</a:t>
                      </a:r>
                      <a:br>
                        <a:rPr lang="nl-BE" sz="1800" b="0" dirty="0" smtClean="0">
                          <a:effectLst/>
                          <a:latin typeface="+mn-lt"/>
                          <a:ea typeface="+mn-ea"/>
                          <a:cs typeface="+mn-cs"/>
                        </a:rPr>
                      </a:br>
                      <a:r>
                        <a:rPr lang="nl-BE" sz="1800" b="0" dirty="0" smtClean="0">
                          <a:effectLst/>
                          <a:latin typeface="+mn-lt"/>
                          <a:ea typeface="+mn-ea"/>
                          <a:cs typeface="+mn-cs"/>
                        </a:rPr>
                        <a:t>15</a:t>
                      </a:r>
                      <a:br>
                        <a:rPr lang="nl-BE" sz="1800" b="0" dirty="0" smtClean="0">
                          <a:effectLst/>
                          <a:latin typeface="+mn-lt"/>
                          <a:ea typeface="+mn-ea"/>
                          <a:cs typeface="+mn-cs"/>
                        </a:rPr>
                      </a:br>
                      <a:r>
                        <a:rPr lang="nl-BE" sz="1800" b="0" dirty="0" smtClean="0">
                          <a:effectLst/>
                          <a:latin typeface="+mn-lt"/>
                          <a:ea typeface="+mn-ea"/>
                          <a:cs typeface="+mn-cs"/>
                        </a:rPr>
                        <a:t/>
                      </a:r>
                      <a:br>
                        <a:rPr lang="nl-BE" sz="1800" b="0" dirty="0" smtClean="0">
                          <a:effectLst/>
                          <a:latin typeface="+mn-lt"/>
                          <a:ea typeface="+mn-ea"/>
                          <a:cs typeface="+mn-cs"/>
                        </a:rPr>
                      </a:br>
                      <a:r>
                        <a:rPr lang="nl-BE" sz="1800" b="0" dirty="0" smtClean="0">
                          <a:effectLst/>
                          <a:latin typeface="+mn-lt"/>
                          <a:ea typeface="+mn-ea"/>
                          <a:cs typeface="+mn-cs"/>
                        </a:rPr>
                        <a:t>53</a:t>
                      </a:r>
                    </a:p>
                    <a:p>
                      <a:pPr algn="r">
                        <a:lnSpc>
                          <a:spcPct val="100000"/>
                        </a:lnSpc>
                        <a:spcAft>
                          <a:spcPts val="0"/>
                        </a:spcAft>
                      </a:pPr>
                      <a:r>
                        <a:rPr lang="nl-BE" sz="1800" b="0" dirty="0" smtClean="0">
                          <a:effectLst/>
                          <a:latin typeface="+mn-lt"/>
                          <a:ea typeface="+mn-ea"/>
                          <a:cs typeface="+mn-cs"/>
                        </a:rPr>
                        <a:t>54</a:t>
                      </a:r>
                    </a:p>
                    <a:p>
                      <a:pPr algn="r">
                        <a:lnSpc>
                          <a:spcPct val="100000"/>
                        </a:lnSpc>
                        <a:spcAft>
                          <a:spcPts val="0"/>
                        </a:spcAft>
                      </a:pPr>
                      <a:r>
                        <a:rPr lang="nl-BE" sz="1800" b="0" dirty="0" smtClean="0">
                          <a:effectLst/>
                          <a:latin typeface="+mn-lt"/>
                          <a:ea typeface="+mn-ea"/>
                          <a:cs typeface="+mn-cs"/>
                        </a:rPr>
                        <a:t>55</a:t>
                      </a:r>
                    </a:p>
                    <a:p>
                      <a:pPr algn="r">
                        <a:lnSpc>
                          <a:spcPct val="100000"/>
                        </a:lnSpc>
                        <a:spcAft>
                          <a:spcPts val="0"/>
                        </a:spcAft>
                      </a:pPr>
                      <a:endParaRPr lang="nl-BE" sz="1800" b="0" dirty="0" smtClean="0">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endParaRPr lang="nl-BE" sz="1800" b="0" kern="1200" dirty="0" smtClean="0">
                        <a:solidFill>
                          <a:schemeClr val="accent6"/>
                        </a:solidFill>
                        <a:effectLst/>
                        <a:latin typeface="Code New Roman" panose="020B0609020204030204" pitchFamily="49" charset="0"/>
                        <a:ea typeface="+mn-ea"/>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&lt;body&gt;</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	&lt;div class="container"&gt;</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		</a:t>
                      </a:r>
                      <a:r>
                        <a:rPr lang="en-US" sz="1800" b="0" kern="1200" dirty="0"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&lt;</a:t>
                      </a:r>
                      <a:r>
                        <a:rPr lang="en-US" sz="1800" b="0" kern="1200" dirty="0" err="1"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nav</a:t>
                      </a:r>
                      <a:r>
                        <a:rPr lang="en-US" sz="1800" b="0" kern="1200" dirty="0"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&gt;</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		&lt;/footer&gt;</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	&lt;/div&gt;</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&lt;/body&gt;</a:t>
                      </a:r>
                    </a:p>
                    <a:p>
                      <a:pPr marL="0" indent="0" algn="l">
                        <a:lnSpc>
                          <a:spcPct val="100000"/>
                        </a:lnSpc>
                        <a:spcBef>
                          <a:spcPts val="0"/>
                        </a:spcBef>
                        <a:spcAft>
                          <a:spcPts val="0"/>
                        </a:spcAft>
                        <a:tabLst>
                          <a:tab pos="200660" algn="l"/>
                          <a:tab pos="400685" algn="l"/>
                          <a:tab pos="562610" algn="l"/>
                          <a:tab pos="762635" algn="l"/>
                        </a:tabLst>
                      </a:pPr>
                      <a:endParaRPr lang="it-IT" sz="1800" b="0" dirty="0" smtClean="0">
                        <a:solidFill>
                          <a:schemeClr val="accent3">
                            <a:lumMod val="40000"/>
                            <a:lumOff val="60000"/>
                          </a:schemeClr>
                        </a:solidFill>
                        <a:effectLst/>
                        <a:latin typeface="Code New Roman" panose="020B0609020204030204" pitchFamily="49" charset="0"/>
                        <a:cs typeface="Code New Roman" panose="020B06090202040302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spTree>
    <p:extLst>
      <p:ext uri="{BB962C8B-B14F-4D97-AF65-F5344CB8AC3E}">
        <p14:creationId xmlns:p14="http://schemas.microsoft.com/office/powerpoint/2010/main" val="114763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164</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stap2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138499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Plaats </a:t>
            </a:r>
            <a:r>
              <a:rPr lang="nl-BE" sz="2800" dirty="0"/>
              <a:t>de verschillende rijen zoals ze bovenaan onderscheiden zijn in </a:t>
            </a:r>
            <a:r>
              <a:rPr lang="nl-BE" sz="2800" dirty="0">
                <a:solidFill>
                  <a:schemeClr val="accent6"/>
                </a:solidFill>
                <a:latin typeface="Code New Roman" panose="020B0609020204030204" pitchFamily="49" charset="0"/>
                <a:cs typeface="Code New Roman" panose="020B0609020204030204" pitchFamily="49" charset="0"/>
              </a:rPr>
              <a:t>&lt;div&gt;</a:t>
            </a:r>
            <a:r>
              <a:rPr lang="nl-BE" sz="2800" dirty="0"/>
              <a:t>-tags met de klasse </a:t>
            </a:r>
            <a:r>
              <a:rPr lang="nl-BE" sz="2800" dirty="0">
                <a:solidFill>
                  <a:schemeClr val="accent6"/>
                </a:solidFill>
                <a:latin typeface="Code New Roman" panose="020B0609020204030204" pitchFamily="49" charset="0"/>
                <a:cs typeface="Code New Roman" panose="020B0609020204030204" pitchFamily="49" charset="0"/>
              </a:rPr>
              <a:t>.</a:t>
            </a:r>
            <a:r>
              <a:rPr lang="nl-BE" sz="2800" dirty="0" err="1">
                <a:solidFill>
                  <a:schemeClr val="accent6"/>
                </a:solidFill>
                <a:latin typeface="Code New Roman" panose="020B0609020204030204" pitchFamily="49" charset="0"/>
                <a:cs typeface="Code New Roman" panose="020B0609020204030204" pitchFamily="49" charset="0"/>
              </a:rPr>
              <a:t>row</a:t>
            </a:r>
            <a:r>
              <a:rPr lang="nl-BE" sz="2800" dirty="0"/>
              <a:t>. Verwijder geen bestaande tags. </a:t>
            </a:r>
          </a:p>
        </p:txBody>
      </p:sp>
      <p:graphicFrame>
        <p:nvGraphicFramePr>
          <p:cNvPr id="25" name="Tabel 24"/>
          <p:cNvGraphicFramePr>
            <a:graphicFrameLocks noGrp="1"/>
          </p:cNvGraphicFramePr>
          <p:nvPr>
            <p:extLst>
              <p:ext uri="{D42A27DB-BD31-4B8C-83A1-F6EECF244321}">
                <p14:modId xmlns:p14="http://schemas.microsoft.com/office/powerpoint/2010/main" val="2512814940"/>
              </p:ext>
            </p:extLst>
          </p:nvPr>
        </p:nvGraphicFramePr>
        <p:xfrm>
          <a:off x="1412868" y="3332797"/>
          <a:ext cx="10578707" cy="2743200"/>
        </p:xfrm>
        <a:graphic>
          <a:graphicData uri="http://schemas.openxmlformats.org/drawingml/2006/table">
            <a:tbl>
              <a:tblPr firstRow="1" firstCol="1" bandRow="1">
                <a:tableStyleId>{5C22544A-7EE6-4342-B048-85BDC9FD1C3A}</a:tableStyleId>
              </a:tblPr>
              <a:tblGrid>
                <a:gridCol w="488591">
                  <a:extLst>
                    <a:ext uri="{9D8B030D-6E8A-4147-A177-3AD203B41FA5}">
                      <a16:colId xmlns:a16="http://schemas.microsoft.com/office/drawing/2014/main" val="2855085912"/>
                    </a:ext>
                  </a:extLst>
                </a:gridCol>
                <a:gridCol w="10090116">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13</a:t>
                      </a:r>
                    </a:p>
                    <a:p>
                      <a:pPr algn="r">
                        <a:lnSpc>
                          <a:spcPct val="100000"/>
                        </a:lnSpc>
                        <a:spcAft>
                          <a:spcPts val="0"/>
                        </a:spcAft>
                      </a:pPr>
                      <a:r>
                        <a:rPr lang="nl-BE" sz="1800" b="0" dirty="0" smtClean="0">
                          <a:effectLst/>
                          <a:latin typeface="+mn-lt"/>
                          <a:ea typeface="+mn-ea"/>
                          <a:cs typeface="+mn-cs"/>
                        </a:rPr>
                        <a:t>14</a:t>
                      </a:r>
                      <a:br>
                        <a:rPr lang="nl-BE" sz="1800" b="0" dirty="0" smtClean="0">
                          <a:effectLst/>
                          <a:latin typeface="+mn-lt"/>
                          <a:ea typeface="+mn-ea"/>
                          <a:cs typeface="+mn-cs"/>
                        </a:rPr>
                      </a:br>
                      <a:r>
                        <a:rPr lang="nl-BE" sz="1800" b="0" dirty="0" smtClean="0">
                          <a:effectLst/>
                          <a:latin typeface="+mn-lt"/>
                          <a:ea typeface="+mn-ea"/>
                          <a:cs typeface="+mn-cs"/>
                        </a:rPr>
                        <a:t>15</a:t>
                      </a:r>
                    </a:p>
                    <a:p>
                      <a:pPr algn="r">
                        <a:lnSpc>
                          <a:spcPct val="100000"/>
                        </a:lnSpc>
                        <a:spcAft>
                          <a:spcPts val="0"/>
                        </a:spcAft>
                      </a:pPr>
                      <a:r>
                        <a:rPr lang="nl-BE" sz="1800" b="0" dirty="0" smtClean="0">
                          <a:effectLst/>
                          <a:latin typeface="+mn-lt"/>
                          <a:ea typeface="+mn-ea"/>
                          <a:cs typeface="+mn-cs"/>
                        </a:rPr>
                        <a:t>16</a:t>
                      </a:r>
                      <a:br>
                        <a:rPr lang="nl-BE" sz="1800" b="0" dirty="0" smtClean="0">
                          <a:effectLst/>
                          <a:latin typeface="+mn-lt"/>
                          <a:ea typeface="+mn-ea"/>
                          <a:cs typeface="+mn-cs"/>
                        </a:rPr>
                      </a:br>
                      <a:r>
                        <a:rPr lang="nl-BE" sz="1800" b="0" dirty="0" smtClean="0">
                          <a:effectLst/>
                          <a:latin typeface="+mn-lt"/>
                          <a:ea typeface="+mn-ea"/>
                          <a:cs typeface="+mn-cs"/>
                        </a:rPr>
                        <a:t/>
                      </a:r>
                      <a:br>
                        <a:rPr lang="nl-BE" sz="1800" b="0" dirty="0" smtClean="0">
                          <a:effectLst/>
                          <a:latin typeface="+mn-lt"/>
                          <a:ea typeface="+mn-ea"/>
                          <a:cs typeface="+mn-cs"/>
                        </a:rPr>
                      </a:br>
                      <a:r>
                        <a:rPr lang="nl-BE" sz="1800" b="0" dirty="0" smtClean="0">
                          <a:effectLst/>
                          <a:latin typeface="+mn-lt"/>
                          <a:ea typeface="+mn-ea"/>
                          <a:cs typeface="+mn-cs"/>
                        </a:rPr>
                        <a:t>2425</a:t>
                      </a:r>
                    </a:p>
                    <a:p>
                      <a:pPr algn="r">
                        <a:lnSpc>
                          <a:spcPct val="100000"/>
                        </a:lnSpc>
                        <a:spcAft>
                          <a:spcPts val="0"/>
                        </a:spcAft>
                      </a:pPr>
                      <a:r>
                        <a:rPr lang="nl-BE" sz="1800" b="0" dirty="0" smtClean="0">
                          <a:effectLst/>
                          <a:latin typeface="+mn-lt"/>
                          <a:ea typeface="+mn-ea"/>
                          <a:cs typeface="+mn-cs"/>
                        </a:rPr>
                        <a:t>26</a:t>
                      </a:r>
                    </a:p>
                    <a:p>
                      <a:pPr algn="r">
                        <a:lnSpc>
                          <a:spcPct val="100000"/>
                        </a:lnSpc>
                        <a:spcAft>
                          <a:spcPts val="0"/>
                        </a:spcAft>
                      </a:pPr>
                      <a:endParaRPr lang="nl-BE" sz="1800" b="0" dirty="0" smtClean="0">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endParaRPr lang="nl-BE" sz="1800" b="0" kern="1200" dirty="0" smtClean="0">
                        <a:solidFill>
                          <a:schemeClr val="accent6"/>
                        </a:solidFill>
                        <a:effectLst/>
                        <a:latin typeface="Code New Roman" panose="020B0609020204030204" pitchFamily="49" charset="0"/>
                        <a:ea typeface="+mn-ea"/>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&lt;body&gt;</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	</a:t>
                      </a:r>
                      <a:r>
                        <a:rPr lang="en-US" sz="1800" b="0" kern="1200" dirty="0"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&lt;div class="container"&gt;</a:t>
                      </a:r>
                    </a:p>
                    <a:p>
                      <a:pPr marL="0" marR="0" lvl="0" indent="0" algn="l" defTabSz="914400" rtl="0" eaLnBrk="1" fontAlgn="auto" latinLnBrk="0" hangingPunct="1">
                        <a:lnSpc>
                          <a:spcPct val="100000"/>
                        </a:lnSpc>
                        <a:spcBef>
                          <a:spcPts val="0"/>
                        </a:spcBef>
                        <a:spcAft>
                          <a:spcPts val="0"/>
                        </a:spcAft>
                        <a:buClrTx/>
                        <a:buSzTx/>
                        <a:buFontTx/>
                        <a:buNone/>
                        <a:tabLst>
                          <a:tab pos="200660" algn="l"/>
                          <a:tab pos="400685" algn="l"/>
                          <a:tab pos="562610" algn="l"/>
                          <a:tab pos="762635" algn="l"/>
                        </a:tabLst>
                        <a:defRPr/>
                      </a:pP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		&lt;div class=“row"&gt;</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			</a:t>
                      </a:r>
                      <a:r>
                        <a:rPr lang="en-US" sz="1800" b="0" kern="1200" dirty="0"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&lt;</a:t>
                      </a:r>
                      <a:r>
                        <a:rPr lang="en-US" sz="1800" b="0" kern="1200" dirty="0" err="1"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nav</a:t>
                      </a:r>
                      <a:r>
                        <a:rPr lang="en-US" sz="1800" b="0" kern="1200" dirty="0"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&gt;</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			&lt;/</a:t>
                      </a:r>
                      <a:r>
                        <a:rPr lang="en-US" sz="1800" b="0" kern="1200" dirty="0" err="1"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nav</a:t>
                      </a:r>
                      <a:r>
                        <a:rPr lang="en-US" sz="1800" b="0" kern="1200" dirty="0"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&gt;</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		&lt;/div&gt;</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3">
                              <a:lumMod val="40000"/>
                              <a:lumOff val="60000"/>
                            </a:schemeClr>
                          </a:solidFill>
                          <a:effectLst/>
                          <a:latin typeface="Code New Roman" panose="020B0609020204030204" pitchFamily="49" charset="0"/>
                          <a:ea typeface="+mn-ea"/>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endParaRPr lang="it-IT" sz="1800" b="0" dirty="0" smtClean="0">
                        <a:solidFill>
                          <a:schemeClr val="accent3">
                            <a:lumMod val="40000"/>
                            <a:lumOff val="60000"/>
                          </a:schemeClr>
                        </a:solidFill>
                        <a:effectLst/>
                        <a:latin typeface="Code New Roman" panose="020B0609020204030204" pitchFamily="49" charset="0"/>
                        <a:cs typeface="Code New Roman" panose="020B06090202040302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spTree>
    <p:extLst>
      <p:ext uri="{BB962C8B-B14F-4D97-AF65-F5344CB8AC3E}">
        <p14:creationId xmlns:p14="http://schemas.microsoft.com/office/powerpoint/2010/main" val="2762620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165</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stap2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1815882"/>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a:t>Om de drie kolommen te creëren, werd een tabel gebruikt. Tabellen zijn </a:t>
            </a:r>
            <a:r>
              <a:rPr lang="nl-BE" sz="2800" dirty="0" smtClean="0"/>
              <a:t>echter </a:t>
            </a:r>
            <a:r>
              <a:rPr lang="nl-BE" sz="2800" dirty="0"/>
              <a:t>onvoldoende flexibel voor </a:t>
            </a:r>
            <a:r>
              <a:rPr lang="nl-BE" sz="2800" dirty="0" err="1"/>
              <a:t>responsive</a:t>
            </a:r>
            <a:r>
              <a:rPr lang="nl-BE" sz="2800" dirty="0"/>
              <a:t> design. We maken van deze tabel dan ook drie kolommen en herschikken de inhoud.</a:t>
            </a:r>
          </a:p>
        </p:txBody>
      </p:sp>
      <p:graphicFrame>
        <p:nvGraphicFramePr>
          <p:cNvPr id="25" name="Tabel 24"/>
          <p:cNvGraphicFramePr>
            <a:graphicFrameLocks noGrp="1"/>
          </p:cNvGraphicFramePr>
          <p:nvPr>
            <p:extLst>
              <p:ext uri="{D42A27DB-BD31-4B8C-83A1-F6EECF244321}">
                <p14:modId xmlns:p14="http://schemas.microsoft.com/office/powerpoint/2010/main" val="334190916"/>
              </p:ext>
            </p:extLst>
          </p:nvPr>
        </p:nvGraphicFramePr>
        <p:xfrm>
          <a:off x="1436913" y="3749038"/>
          <a:ext cx="10578707" cy="2743200"/>
        </p:xfrm>
        <a:graphic>
          <a:graphicData uri="http://schemas.openxmlformats.org/drawingml/2006/table">
            <a:tbl>
              <a:tblPr firstRow="1" firstCol="1" bandRow="1">
                <a:tableStyleId>{5C22544A-7EE6-4342-B048-85BDC9FD1C3A}</a:tableStyleId>
              </a:tblPr>
              <a:tblGrid>
                <a:gridCol w="488591">
                  <a:extLst>
                    <a:ext uri="{9D8B030D-6E8A-4147-A177-3AD203B41FA5}">
                      <a16:colId xmlns:a16="http://schemas.microsoft.com/office/drawing/2014/main" val="2855085912"/>
                    </a:ext>
                  </a:extLst>
                </a:gridCol>
                <a:gridCol w="10090116">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1800" b="0" dirty="0" smtClean="0">
                          <a:effectLst/>
                          <a:latin typeface="+mn-lt"/>
                          <a:ea typeface="+mn-ea"/>
                          <a:cs typeface="+mn-cs"/>
                        </a:rPr>
                        <a:t>32</a:t>
                      </a:r>
                    </a:p>
                    <a:p>
                      <a:pPr algn="r">
                        <a:lnSpc>
                          <a:spcPct val="100000"/>
                        </a:lnSpc>
                        <a:spcAft>
                          <a:spcPts val="0"/>
                        </a:spcAft>
                      </a:pPr>
                      <a:r>
                        <a:rPr lang="nl-BE" sz="1800" b="0" dirty="0" smtClean="0">
                          <a:effectLst/>
                          <a:latin typeface="+mn-lt"/>
                          <a:ea typeface="+mn-ea"/>
                          <a:cs typeface="+mn-cs"/>
                        </a:rPr>
                        <a:t>33</a:t>
                      </a:r>
                    </a:p>
                    <a:p>
                      <a:pPr algn="r">
                        <a:lnSpc>
                          <a:spcPct val="100000"/>
                        </a:lnSpc>
                        <a:spcAft>
                          <a:spcPts val="0"/>
                        </a:spcAft>
                      </a:pPr>
                      <a:r>
                        <a:rPr lang="nl-BE" sz="1800" b="0" dirty="0" smtClean="0">
                          <a:effectLst/>
                          <a:latin typeface="+mn-lt"/>
                          <a:ea typeface="+mn-ea"/>
                          <a:cs typeface="+mn-cs"/>
                        </a:rPr>
                        <a:t>34</a:t>
                      </a:r>
                    </a:p>
                    <a:p>
                      <a:pPr algn="r">
                        <a:lnSpc>
                          <a:spcPct val="100000"/>
                        </a:lnSpc>
                        <a:spcAft>
                          <a:spcPts val="0"/>
                        </a:spcAft>
                      </a:pPr>
                      <a:r>
                        <a:rPr lang="nl-BE" sz="1800" b="0" dirty="0" smtClean="0">
                          <a:effectLst/>
                          <a:latin typeface="+mn-lt"/>
                          <a:ea typeface="+mn-ea"/>
                          <a:cs typeface="+mn-cs"/>
                        </a:rPr>
                        <a:t>35</a:t>
                      </a:r>
                    </a:p>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36</a:t>
                      </a:r>
                    </a:p>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37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1">
                              <a:lumMod val="40000"/>
                              <a:lumOff val="60000"/>
                            </a:schemeClr>
                          </a:solidFill>
                          <a:effectLst/>
                          <a:latin typeface="Code New Roman" panose="020B0609020204030204" pitchFamily="49" charset="0"/>
                          <a:ea typeface="+mn-ea"/>
                          <a:cs typeface="Code New Roman" panose="020B0609020204030204" pitchFamily="49" charset="0"/>
                        </a:rPr>
                        <a:t>&lt;div class=”row”&gt;</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	&lt;div class="col"&gt;</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		&lt;h4&gt;</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Waarom</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zonnepanelen</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a:t>
                      </a: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&lt;/h4&gt;</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		&lt;p&gt;&lt;a </a:t>
                      </a:r>
                      <a:r>
                        <a:rPr lang="en-US" sz="1800" b="0" kern="1200" dirty="0" err="1" smtClean="0">
                          <a:solidFill>
                            <a:schemeClr val="accent6"/>
                          </a:solidFill>
                          <a:effectLst/>
                          <a:latin typeface="Code New Roman" panose="020B0609020204030204" pitchFamily="49" charset="0"/>
                          <a:ea typeface="+mn-ea"/>
                          <a:cs typeface="Code New Roman" panose="020B0609020204030204" pitchFamily="49" charset="0"/>
                        </a:rPr>
                        <a:t>href</a:t>
                      </a: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="pages/zonnepanelen.html"&gt;&lt;</a:t>
                      </a:r>
                      <a:r>
                        <a:rPr lang="en-US" sz="1800" b="0" kern="1200" dirty="0" err="1" smtClean="0">
                          <a:solidFill>
                            <a:schemeClr val="accent6"/>
                          </a:solidFill>
                          <a:effectLst/>
                          <a:latin typeface="Code New Roman" panose="020B0609020204030204" pitchFamily="49" charset="0"/>
                          <a:ea typeface="+mn-ea"/>
                          <a:cs typeface="Code New Roman" panose="020B0609020204030204" pitchFamily="49" charset="0"/>
                        </a:rPr>
                        <a:t>img</a:t>
                      </a: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accent6"/>
                          </a:solidFill>
                          <a:effectLst/>
                          <a:latin typeface="Code New Roman" panose="020B0609020204030204" pitchFamily="49" charset="0"/>
                          <a:ea typeface="+mn-ea"/>
                          <a:cs typeface="Code New Roman" panose="020B0609020204030204" pitchFamily="49" charset="0"/>
                        </a:rPr>
                        <a:t>src</a:t>
                      </a: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a:t>
                      </a:r>
                      <a:r>
                        <a:rPr lang="en-US" sz="1800" b="0" kern="1200" dirty="0" err="1" smtClean="0">
                          <a:solidFill>
                            <a:schemeClr val="accent6"/>
                          </a:solidFill>
                          <a:effectLst/>
                          <a:latin typeface="Code New Roman" panose="020B0609020204030204" pitchFamily="49" charset="0"/>
                          <a:ea typeface="+mn-ea"/>
                          <a:cs typeface="Code New Roman" panose="020B0609020204030204" pitchFamily="49" charset="0"/>
                        </a:rPr>
                        <a:t>plaatjes</a:t>
                      </a: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/soma1.jpg" 			alt="</a:t>
                      </a:r>
                      <a:r>
                        <a:rPr lang="en-US" sz="1800" b="0" kern="1200" dirty="0" err="1" smtClean="0">
                          <a:solidFill>
                            <a:schemeClr val="accent6"/>
                          </a:solidFill>
                          <a:effectLst/>
                          <a:latin typeface="Code New Roman" panose="020B0609020204030204" pitchFamily="49" charset="0"/>
                          <a:ea typeface="+mn-ea"/>
                          <a:cs typeface="Code New Roman" panose="020B0609020204030204" pitchFamily="49" charset="0"/>
                        </a:rPr>
                        <a:t>Waarom</a:t>
                      </a: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accent6"/>
                          </a:solidFill>
                          <a:effectLst/>
                          <a:latin typeface="Code New Roman" panose="020B0609020204030204" pitchFamily="49" charset="0"/>
                          <a:ea typeface="+mn-ea"/>
                          <a:cs typeface="Code New Roman" panose="020B0609020204030204" pitchFamily="49" charset="0"/>
                        </a:rPr>
                        <a:t>zonnepanelen</a:t>
                      </a: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a:t>
                      </a:r>
                      <a:r>
                        <a:rPr lang="en-US" sz="1800" b="0" kern="1200" baseline="0" dirty="0" smtClean="0">
                          <a:solidFill>
                            <a:schemeClr val="accent6"/>
                          </a:solidFill>
                          <a:effectLst/>
                          <a:latin typeface="Code New Roman" panose="020B0609020204030204" pitchFamily="49" charset="0"/>
                          <a:ea typeface="+mn-ea"/>
                          <a:cs typeface="Code New Roman" panose="020B0609020204030204" pitchFamily="49" charset="0"/>
                        </a:rPr>
                        <a:t> </a:t>
                      </a: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class="</a:t>
                      </a:r>
                      <a:r>
                        <a:rPr lang="en-US" sz="1800" b="0" kern="1200" dirty="0" err="1" smtClean="0">
                          <a:solidFill>
                            <a:schemeClr val="accent6"/>
                          </a:solidFill>
                          <a:effectLst/>
                          <a:latin typeface="Code New Roman" panose="020B0609020204030204" pitchFamily="49" charset="0"/>
                          <a:ea typeface="+mn-ea"/>
                          <a:cs typeface="Code New Roman" panose="020B0609020204030204" pitchFamily="49" charset="0"/>
                        </a:rPr>
                        <a:t>illustratie</a:t>
                      </a: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"&gt;&lt;/a&gt;</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Elektriciteit</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wordt</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alsmaar</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duurder</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Tegelijk</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is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iedereen</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ervan</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overtuigd</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dat</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we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onze</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energie</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duurzamer</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moeten</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opwekken</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De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installatie</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van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zonnepanelen</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a:t>
                      </a:r>
                      <a:b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b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is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goed</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voor</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uw</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portemonnee</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en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voor</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 de </a:t>
                      </a:r>
                      <a:r>
                        <a:rPr lang="en-US" sz="1800" b="0" kern="1200" dirty="0" err="1" smtClean="0">
                          <a:solidFill>
                            <a:schemeClr val="tx1"/>
                          </a:solidFill>
                          <a:effectLst/>
                          <a:latin typeface="Code New Roman" panose="020B0609020204030204" pitchFamily="49" charset="0"/>
                          <a:ea typeface="+mn-ea"/>
                          <a:cs typeface="Code New Roman" panose="020B0609020204030204" pitchFamily="49" charset="0"/>
                        </a:rPr>
                        <a:t>planeet</a:t>
                      </a:r>
                      <a:r>
                        <a:rPr lang="en-US" sz="1800" b="0" kern="1200" dirty="0" smtClean="0">
                          <a:solidFill>
                            <a:schemeClr val="tx1"/>
                          </a:solidFill>
                          <a:effectLst/>
                          <a:latin typeface="Code New Roman" panose="020B0609020204030204" pitchFamily="49" charset="0"/>
                          <a:ea typeface="+mn-ea"/>
                          <a:cs typeface="Code New Roman" panose="020B0609020204030204" pitchFamily="49" charset="0"/>
                        </a:rPr>
                        <a:t>.</a:t>
                      </a: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&lt;/p&gt;</a:t>
                      </a:r>
                    </a:p>
                    <a:p>
                      <a:pPr marL="0" indent="0" algn="l">
                        <a:lnSpc>
                          <a:spcPct val="100000"/>
                        </a:lnSpc>
                        <a:spcBef>
                          <a:spcPts val="0"/>
                        </a:spcBef>
                        <a:spcAft>
                          <a:spcPts val="0"/>
                        </a:spcAft>
                        <a:tabLst>
                          <a:tab pos="200660" algn="l"/>
                          <a:tab pos="400685" algn="l"/>
                          <a:tab pos="562610" algn="l"/>
                          <a:tab pos="762635" algn="l"/>
                        </a:tabLst>
                      </a:pPr>
                      <a:r>
                        <a:rPr lang="en-US" sz="1800" b="0" kern="1200" dirty="0" smtClean="0">
                          <a:solidFill>
                            <a:schemeClr val="accent6"/>
                          </a:solidFill>
                          <a:effectLst/>
                          <a:latin typeface="Code New Roman" panose="020B0609020204030204" pitchFamily="49" charset="0"/>
                          <a:ea typeface="+mn-ea"/>
                          <a:cs typeface="Code New Roman" panose="020B0609020204030204" pitchFamily="49" charset="0"/>
                        </a:rPr>
                        <a:t>	&lt;/div&gt;</a:t>
                      </a:r>
                    </a:p>
                    <a:p>
                      <a:pPr marL="0" indent="0" algn="l">
                        <a:lnSpc>
                          <a:spcPct val="100000"/>
                        </a:lnSpc>
                        <a:spcBef>
                          <a:spcPts val="0"/>
                        </a:spcBef>
                        <a:spcAft>
                          <a:spcPts val="0"/>
                        </a:spcAft>
                        <a:tabLst>
                          <a:tab pos="200660" algn="l"/>
                          <a:tab pos="400685" algn="l"/>
                          <a:tab pos="562610" algn="l"/>
                          <a:tab pos="762635" algn="l"/>
                        </a:tabLst>
                      </a:pPr>
                      <a:r>
                        <a:rPr lang="it-IT" sz="1800" b="0" dirty="0" smtClean="0">
                          <a:solidFill>
                            <a:schemeClr val="accent3">
                              <a:lumMod val="40000"/>
                              <a:lumOff val="60000"/>
                            </a:schemeClr>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spTree>
    <p:extLst>
      <p:ext uri="{BB962C8B-B14F-4D97-AF65-F5344CB8AC3E}">
        <p14:creationId xmlns:p14="http://schemas.microsoft.com/office/powerpoint/2010/main" val="3646669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 Stralend op elk scherm</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rId3" action="ppaction://hlinksldjump"/>
          </p:cNvPr>
          <p:cNvSpPr/>
          <p:nvPr/>
        </p:nvSpPr>
        <p:spPr>
          <a:xfrm>
            <a:off x="1463039" y="1413180"/>
            <a:ext cx="5175039" cy="124368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smtClean="0"/>
              <a:t>11.1 	Een icoontje voor je 	website</a:t>
            </a:r>
            <a:endParaRPr lang="nl-BE" sz="2800" dirty="0"/>
          </a:p>
        </p:txBody>
      </p:sp>
      <p:sp>
        <p:nvSpPr>
          <p:cNvPr id="10" name="Rechthoek 9">
            <a:hlinkClick r:id="rId4" action="ppaction://hlinksldjump"/>
          </p:cNvPr>
          <p:cNvSpPr/>
          <p:nvPr/>
        </p:nvSpPr>
        <p:spPr>
          <a:xfrm>
            <a:off x="6794833" y="1413180"/>
            <a:ext cx="5246914" cy="1243689"/>
          </a:xfrm>
          <a:prstGeom prst="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nl-BE" sz="2800" dirty="0" smtClean="0"/>
              <a:t>11.2 	Je webpagina’s op de 	rooster gelegd</a:t>
            </a:r>
            <a:endParaRPr lang="nl-BE" sz="2800" dirty="0"/>
          </a:p>
        </p:txBody>
      </p:sp>
      <p:sp>
        <p:nvSpPr>
          <p:cNvPr id="11" name="Rechthoek 10">
            <a:hlinkClick r:id="rId5" action="ppaction://hlinksldjump"/>
          </p:cNvPr>
          <p:cNvSpPr/>
          <p:nvPr/>
        </p:nvSpPr>
        <p:spPr>
          <a:xfrm>
            <a:off x="1463039" y="2782162"/>
            <a:ext cx="5175039" cy="1243689"/>
          </a:xfrm>
          <a:prstGeom prst="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nl-BE" sz="2800" dirty="0" smtClean="0"/>
              <a:t>11.3 	In de kijker</a:t>
            </a:r>
            <a:endParaRPr lang="nl-BE" sz="2800" dirty="0"/>
          </a:p>
        </p:txBody>
      </p:sp>
      <p:sp>
        <p:nvSpPr>
          <p:cNvPr id="12" name="Rechthoek 11">
            <a:hlinkClick r:id="rId6" action="ppaction://hlinksldjump"/>
          </p:cNvPr>
          <p:cNvSpPr/>
          <p:nvPr/>
        </p:nvSpPr>
        <p:spPr>
          <a:xfrm>
            <a:off x="6794833" y="2782162"/>
            <a:ext cx="5246914" cy="1243689"/>
          </a:xfrm>
          <a:prstGeom prst="rect">
            <a:avLst/>
          </a:prstGeom>
          <a:solidFill>
            <a:schemeClr val="accent6"/>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nl-BE" sz="2800" dirty="0" smtClean="0"/>
              <a:t>11.4 	Een aangepast menu voor 	elk scherm</a:t>
            </a:r>
            <a:endParaRPr lang="nl-BE" sz="2800" dirty="0"/>
          </a:p>
        </p:txBody>
      </p:sp>
      <p:sp>
        <p:nvSpPr>
          <p:cNvPr id="13" name="Rechthoek 12">
            <a:hlinkClick r:id="rId7" action="ppaction://hlinksldjump"/>
          </p:cNvPr>
          <p:cNvSpPr/>
          <p:nvPr/>
        </p:nvSpPr>
        <p:spPr>
          <a:xfrm>
            <a:off x="1463039" y="4151144"/>
            <a:ext cx="5175039" cy="1243689"/>
          </a:xfrm>
          <a:prstGeom prst="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nl-BE" sz="2800" dirty="0" smtClean="0"/>
              <a:t>11.5 	Tabellen voor elk scherm</a:t>
            </a:r>
            <a:endParaRPr lang="nl-BE" sz="2800" dirty="0"/>
          </a:p>
        </p:txBody>
      </p:sp>
      <p:sp>
        <p:nvSpPr>
          <p:cNvPr id="14" name="Rechthoek 13">
            <a:hlinkClick r:id="rId8" action="ppaction://hlinksldjump"/>
          </p:cNvPr>
          <p:cNvSpPr/>
          <p:nvPr/>
        </p:nvSpPr>
        <p:spPr>
          <a:xfrm>
            <a:off x="1463039" y="5499422"/>
            <a:ext cx="5175039" cy="1243689"/>
          </a:xfrm>
          <a:prstGeom prst="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nl-BE" sz="2800" dirty="0" smtClean="0"/>
              <a:t>11.7 	Efficiëntere formulieren</a:t>
            </a:r>
            <a:endParaRPr lang="nl-BE" sz="2800" dirty="0"/>
          </a:p>
        </p:txBody>
      </p:sp>
      <p:sp>
        <p:nvSpPr>
          <p:cNvPr id="15" name="Rechthoek 14">
            <a:hlinkClick r:id="rId9" action="ppaction://hlinksldjump"/>
          </p:cNvPr>
          <p:cNvSpPr/>
          <p:nvPr/>
        </p:nvSpPr>
        <p:spPr>
          <a:xfrm>
            <a:off x="6794832" y="4151144"/>
            <a:ext cx="5246914" cy="1243689"/>
          </a:xfrm>
          <a:prstGeom prst="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nl-BE" sz="2800" dirty="0" smtClean="0"/>
              <a:t>11.6 	Een draaimolen van foto’s</a:t>
            </a:r>
            <a:endParaRPr lang="nl-BE" sz="2800" dirty="0"/>
          </a:p>
        </p:txBody>
      </p:sp>
      <p:sp>
        <p:nvSpPr>
          <p:cNvPr id="16" name="Rechthoek 15">
            <a:hlinkClick r:id="rId10" action="ppaction://hlinksldjump"/>
          </p:cNvPr>
          <p:cNvSpPr/>
          <p:nvPr/>
        </p:nvSpPr>
        <p:spPr>
          <a:xfrm>
            <a:off x="6794832" y="5499422"/>
            <a:ext cx="5246914" cy="1243689"/>
          </a:xfrm>
          <a:prstGeom prst="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nl-BE" sz="2800" dirty="0" smtClean="0"/>
              <a:t>11.8 	Oefeningen</a:t>
            </a:r>
            <a:endParaRPr lang="nl-BE" sz="2800" dirty="0"/>
          </a:p>
        </p:txBody>
      </p:sp>
    </p:spTree>
    <p:extLst>
      <p:ext uri="{BB962C8B-B14F-4D97-AF65-F5344CB8AC3E}">
        <p14:creationId xmlns:p14="http://schemas.microsoft.com/office/powerpoint/2010/main" val="204726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165</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pic>
        <p:nvPicPr>
          <p:cNvPr id="32" name="Afbeelding 3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29" name="Rechthoek 28"/>
          <p:cNvSpPr/>
          <p:nvPr/>
        </p:nvSpPr>
        <p:spPr>
          <a:xfrm>
            <a:off x="1463039" y="1441639"/>
            <a:ext cx="3289480"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latin typeface="Code New Roman" panose="020B0609020204030204" pitchFamily="49" charset="0"/>
                <a:cs typeface="Code New Roman" panose="020B0609020204030204" pitchFamily="49" charset="0"/>
              </a:rPr>
              <a:t>&lt;</a:t>
            </a:r>
            <a:r>
              <a:rPr lang="nl-BE" sz="3600" dirty="0" err="1" smtClean="0">
                <a:latin typeface="Code New Roman" panose="020B0609020204030204" pitchFamily="49" charset="0"/>
                <a:cs typeface="Code New Roman" panose="020B0609020204030204" pitchFamily="49" charset="0"/>
              </a:rPr>
              <a:t>article</a:t>
            </a:r>
            <a:r>
              <a:rPr lang="nl-BE" sz="3600" dirty="0" smtClean="0">
                <a:latin typeface="Code New Roman" panose="020B0609020204030204" pitchFamily="49" charset="0"/>
                <a:cs typeface="Code New Roman" panose="020B0609020204030204" pitchFamily="49" charset="0"/>
              </a:rPr>
              <a:t>&gt;</a:t>
            </a:r>
            <a:endParaRPr lang="nl-BE" sz="3600" dirty="0">
              <a:latin typeface="Code New Roman" panose="020B0609020204030204" pitchFamily="49" charset="0"/>
              <a:cs typeface="Code New Roman" panose="020B0609020204030204" pitchFamily="49" charset="0"/>
            </a:endParaRPr>
          </a:p>
        </p:txBody>
      </p:sp>
      <p:sp>
        <p:nvSpPr>
          <p:cNvPr id="30" name="Rechthoek 29"/>
          <p:cNvSpPr/>
          <p:nvPr/>
        </p:nvSpPr>
        <p:spPr>
          <a:xfrm>
            <a:off x="1463039" y="2270545"/>
            <a:ext cx="3289480"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latin typeface="Code New Roman" panose="020B0609020204030204" pitchFamily="49" charset="0"/>
                <a:cs typeface="Code New Roman" panose="020B0609020204030204" pitchFamily="49" charset="0"/>
              </a:rPr>
              <a:t>&lt;</a:t>
            </a:r>
            <a:r>
              <a:rPr lang="nl-BE" sz="3600" dirty="0" err="1" smtClean="0">
                <a:latin typeface="Code New Roman" panose="020B0609020204030204" pitchFamily="49" charset="0"/>
                <a:cs typeface="Code New Roman" panose="020B0609020204030204" pitchFamily="49" charset="0"/>
              </a:rPr>
              <a:t>nav</a:t>
            </a:r>
            <a:r>
              <a:rPr lang="nl-BE" sz="3600" dirty="0" smtClean="0">
                <a:latin typeface="Code New Roman" panose="020B0609020204030204" pitchFamily="49" charset="0"/>
                <a:cs typeface="Code New Roman" panose="020B0609020204030204" pitchFamily="49" charset="0"/>
              </a:rPr>
              <a:t>&gt;</a:t>
            </a:r>
            <a:endParaRPr lang="nl-BE" sz="3600" dirty="0">
              <a:latin typeface="Code New Roman" panose="020B0609020204030204" pitchFamily="49" charset="0"/>
              <a:cs typeface="Code New Roman" panose="020B0609020204030204" pitchFamily="49" charset="0"/>
            </a:endParaRPr>
          </a:p>
        </p:txBody>
      </p:sp>
      <p:sp>
        <p:nvSpPr>
          <p:cNvPr id="33" name="Rechthoek 32"/>
          <p:cNvSpPr/>
          <p:nvPr/>
        </p:nvSpPr>
        <p:spPr>
          <a:xfrm>
            <a:off x="1463039" y="3094475"/>
            <a:ext cx="3289480"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latin typeface="Code New Roman" panose="020B0609020204030204" pitchFamily="49" charset="0"/>
                <a:cs typeface="Code New Roman" panose="020B0609020204030204" pitchFamily="49" charset="0"/>
              </a:rPr>
              <a:t>&lt;header&gt;</a:t>
            </a:r>
            <a:endParaRPr lang="nl-BE" sz="3600" dirty="0">
              <a:latin typeface="Code New Roman" panose="020B0609020204030204" pitchFamily="49" charset="0"/>
              <a:cs typeface="Code New Roman" panose="020B0609020204030204" pitchFamily="49" charset="0"/>
            </a:endParaRPr>
          </a:p>
        </p:txBody>
      </p:sp>
      <p:sp>
        <p:nvSpPr>
          <p:cNvPr id="34" name="Rechthoek 33"/>
          <p:cNvSpPr/>
          <p:nvPr/>
        </p:nvSpPr>
        <p:spPr>
          <a:xfrm>
            <a:off x="1463039" y="3918405"/>
            <a:ext cx="3289480"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latin typeface="Code New Roman" panose="020B0609020204030204" pitchFamily="49" charset="0"/>
                <a:cs typeface="Code New Roman" panose="020B0609020204030204" pitchFamily="49" charset="0"/>
              </a:rPr>
              <a:t>&lt;</a:t>
            </a:r>
            <a:r>
              <a:rPr lang="nl-BE" sz="3600" dirty="0" err="1" smtClean="0">
                <a:latin typeface="Code New Roman" panose="020B0609020204030204" pitchFamily="49" charset="0"/>
                <a:cs typeface="Code New Roman" panose="020B0609020204030204" pitchFamily="49" charset="0"/>
              </a:rPr>
              <a:t>footer</a:t>
            </a:r>
            <a:r>
              <a:rPr lang="nl-BE" sz="3600" dirty="0" smtClean="0">
                <a:latin typeface="Code New Roman" panose="020B0609020204030204" pitchFamily="49" charset="0"/>
                <a:cs typeface="Code New Roman" panose="020B0609020204030204" pitchFamily="49" charset="0"/>
              </a:rPr>
              <a:t>&gt;</a:t>
            </a:r>
            <a:endParaRPr lang="nl-BE" sz="3600" dirty="0">
              <a:latin typeface="Code New Roman" panose="020B0609020204030204" pitchFamily="49" charset="0"/>
              <a:cs typeface="Code New Roman" panose="020B0609020204030204" pitchFamily="49" charset="0"/>
            </a:endParaRPr>
          </a:p>
        </p:txBody>
      </p:sp>
      <p:sp>
        <p:nvSpPr>
          <p:cNvPr id="36" name="Rechthoek 35"/>
          <p:cNvSpPr/>
          <p:nvPr/>
        </p:nvSpPr>
        <p:spPr>
          <a:xfrm>
            <a:off x="1463039" y="4742335"/>
            <a:ext cx="3289480"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latin typeface="Code New Roman" panose="020B0609020204030204" pitchFamily="49" charset="0"/>
                <a:cs typeface="Code New Roman" panose="020B0609020204030204" pitchFamily="49" charset="0"/>
              </a:rPr>
              <a:t>&lt;</a:t>
            </a:r>
            <a:r>
              <a:rPr lang="nl-BE" sz="3600" dirty="0" err="1" smtClean="0">
                <a:latin typeface="Code New Roman" panose="020B0609020204030204" pitchFamily="49" charset="0"/>
                <a:cs typeface="Code New Roman" panose="020B0609020204030204" pitchFamily="49" charset="0"/>
              </a:rPr>
              <a:t>aside</a:t>
            </a:r>
            <a:r>
              <a:rPr lang="nl-BE" sz="3600" dirty="0" smtClean="0">
                <a:latin typeface="Code New Roman" panose="020B0609020204030204" pitchFamily="49" charset="0"/>
                <a:cs typeface="Code New Roman" panose="020B0609020204030204" pitchFamily="49" charset="0"/>
              </a:rPr>
              <a:t>&gt;</a:t>
            </a:r>
            <a:endParaRPr lang="nl-BE" sz="3600" dirty="0">
              <a:latin typeface="Code New Roman" panose="020B0609020204030204" pitchFamily="49" charset="0"/>
              <a:cs typeface="Code New Roman" panose="020B0609020204030204" pitchFamily="49" charset="0"/>
            </a:endParaRPr>
          </a:p>
        </p:txBody>
      </p:sp>
      <p:sp>
        <p:nvSpPr>
          <p:cNvPr id="37" name="Rechthoek 36"/>
          <p:cNvSpPr/>
          <p:nvPr/>
        </p:nvSpPr>
        <p:spPr>
          <a:xfrm>
            <a:off x="1463039" y="5566265"/>
            <a:ext cx="3289480"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latin typeface="Code New Roman" panose="020B0609020204030204" pitchFamily="49" charset="0"/>
                <a:cs typeface="Code New Roman" panose="020B0609020204030204" pitchFamily="49" charset="0"/>
              </a:rPr>
              <a:t>&lt;...&gt;</a:t>
            </a:r>
            <a:endParaRPr lang="nl-BE" sz="3600" dirty="0">
              <a:latin typeface="Code New Roman" panose="020B0609020204030204" pitchFamily="49" charset="0"/>
              <a:cs typeface="Code New Roman" panose="020B0609020204030204" pitchFamily="49" charset="0"/>
            </a:endParaRPr>
          </a:p>
        </p:txBody>
      </p:sp>
      <p:sp>
        <p:nvSpPr>
          <p:cNvPr id="38" name="Rechthoek 37"/>
          <p:cNvSpPr/>
          <p:nvPr/>
        </p:nvSpPr>
        <p:spPr>
          <a:xfrm>
            <a:off x="8152427" y="1441639"/>
            <a:ext cx="3289480" cy="485614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latin typeface="Code New Roman" panose="020B0609020204030204" pitchFamily="49" charset="0"/>
                <a:cs typeface="Code New Roman" panose="020B0609020204030204" pitchFamily="49" charset="0"/>
              </a:rPr>
              <a:t>&lt;div&gt;</a:t>
            </a:r>
            <a:endParaRPr lang="nl-BE" sz="3600" dirty="0">
              <a:latin typeface="Code New Roman" panose="020B0609020204030204" pitchFamily="49" charset="0"/>
              <a:cs typeface="Code New Roman" panose="020B0609020204030204" pitchFamily="49" charset="0"/>
            </a:endParaRPr>
          </a:p>
        </p:txBody>
      </p:sp>
      <p:sp>
        <p:nvSpPr>
          <p:cNvPr id="3" name="Vermenigvuldigen 2"/>
          <p:cNvSpPr/>
          <p:nvPr/>
        </p:nvSpPr>
        <p:spPr>
          <a:xfrm>
            <a:off x="1653702" y="-68094"/>
            <a:ext cx="3052491" cy="7577847"/>
          </a:xfrm>
          <a:prstGeom prst="mathMultiply">
            <a:avLst>
              <a:gd name="adj1" fmla="val 12366"/>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361501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750"/>
                                        <p:tgtEl>
                                          <p:spTgt spid="29"/>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750"/>
                                        <p:tgtEl>
                                          <p:spTgt spid="30"/>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750"/>
                                        <p:tgtEl>
                                          <p:spTgt spid="33"/>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750"/>
                                        <p:tgtEl>
                                          <p:spTgt spid="34"/>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750"/>
                                        <p:tgtEl>
                                          <p:spTgt spid="36"/>
                                        </p:tgtEl>
                                      </p:cBhvr>
                                    </p:animEffect>
                                  </p:childTnLst>
                                </p:cTn>
                              </p:par>
                            </p:childTnLst>
                          </p:cTn>
                        </p:par>
                        <p:par>
                          <p:cTn id="24" fill="hold">
                            <p:stCondLst>
                              <p:cond delay="3750"/>
                            </p:stCondLst>
                            <p:childTnLst>
                              <p:par>
                                <p:cTn id="25" presetID="10" presetClass="entr" presetSubtype="0"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fade">
                                      <p:cBhvr>
                                        <p:cTn id="27" dur="750"/>
                                        <p:tgtEl>
                                          <p:spTgt spid="3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3" grpId="0" animBg="1"/>
      <p:bldP spid="34" grpId="0" animBg="1"/>
      <p:bldP spid="36" grpId="0" animBg="1"/>
      <p:bldP spid="37" grpId="0" animBg="1"/>
      <p:bldP spid="38" grpId="0" animBg="1"/>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165</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pic>
        <p:nvPicPr>
          <p:cNvPr id="32" name="Afbeelding 3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34" name="Rechthoek 33"/>
          <p:cNvSpPr/>
          <p:nvPr/>
        </p:nvSpPr>
        <p:spPr>
          <a:xfrm>
            <a:off x="1463039" y="3918405"/>
            <a:ext cx="3289480"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latin typeface="Code New Roman" panose="020B0609020204030204" pitchFamily="49" charset="0"/>
                <a:cs typeface="Code New Roman" panose="020B0609020204030204" pitchFamily="49" charset="0"/>
              </a:rPr>
              <a:t>&lt;</a:t>
            </a:r>
            <a:r>
              <a:rPr lang="nl-BE" sz="3600" dirty="0" err="1" smtClean="0">
                <a:latin typeface="Code New Roman" panose="020B0609020204030204" pitchFamily="49" charset="0"/>
                <a:cs typeface="Code New Roman" panose="020B0609020204030204" pitchFamily="49" charset="0"/>
              </a:rPr>
              <a:t>footer</a:t>
            </a:r>
            <a:r>
              <a:rPr lang="nl-BE" sz="3600" dirty="0" smtClean="0">
                <a:latin typeface="Code New Roman" panose="020B0609020204030204" pitchFamily="49" charset="0"/>
                <a:cs typeface="Code New Roman" panose="020B0609020204030204" pitchFamily="49" charset="0"/>
              </a:rPr>
              <a:t>&gt;</a:t>
            </a:r>
            <a:endParaRPr lang="nl-BE" sz="3600" dirty="0">
              <a:latin typeface="Code New Roman" panose="020B0609020204030204" pitchFamily="49" charset="0"/>
              <a:cs typeface="Code New Roman" panose="020B0609020204030204" pitchFamily="49" charset="0"/>
            </a:endParaRPr>
          </a:p>
        </p:txBody>
      </p:sp>
      <p:sp>
        <p:nvSpPr>
          <p:cNvPr id="21" name="Rechthoek 20"/>
          <p:cNvSpPr/>
          <p:nvPr/>
        </p:nvSpPr>
        <p:spPr>
          <a:xfrm>
            <a:off x="7000639" y="3330806"/>
            <a:ext cx="5041107" cy="270423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latin typeface="Code New Roman" panose="020B0609020204030204" pitchFamily="49" charset="0"/>
                <a:cs typeface="Code New Roman" panose="020B0609020204030204" pitchFamily="49" charset="0"/>
              </a:rPr>
              <a:t>bootstrap.css</a:t>
            </a:r>
            <a:endParaRPr lang="nl-BE" sz="3600" dirty="0">
              <a:latin typeface="Code New Roman" panose="020B0609020204030204" pitchFamily="49" charset="0"/>
              <a:cs typeface="Code New Roman" panose="020B0609020204030204" pitchFamily="49" charset="0"/>
            </a:endParaRPr>
          </a:p>
        </p:txBody>
      </p:sp>
      <p:sp>
        <p:nvSpPr>
          <p:cNvPr id="38" name="Rechthoek 37"/>
          <p:cNvSpPr/>
          <p:nvPr/>
        </p:nvSpPr>
        <p:spPr>
          <a:xfrm>
            <a:off x="6400800" y="1441640"/>
            <a:ext cx="5041107" cy="276459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latin typeface="Code New Roman" panose="020B0609020204030204" pitchFamily="49" charset="0"/>
                <a:cs typeface="Code New Roman" panose="020B0609020204030204" pitchFamily="49" charset="0"/>
              </a:rPr>
              <a:t>opmaak.css</a:t>
            </a:r>
            <a:endParaRPr lang="nl-BE" sz="3600" dirty="0">
              <a:latin typeface="Code New Roman" panose="020B0609020204030204" pitchFamily="49" charset="0"/>
              <a:cs typeface="Code New Roman" panose="020B0609020204030204" pitchFamily="49" charset="0"/>
            </a:endParaRPr>
          </a:p>
        </p:txBody>
      </p:sp>
      <p:sp>
        <p:nvSpPr>
          <p:cNvPr id="2" name="Gekromde pijl-rechts 1"/>
          <p:cNvSpPr/>
          <p:nvPr/>
        </p:nvSpPr>
        <p:spPr>
          <a:xfrm rot="20479180">
            <a:off x="5340270" y="3458817"/>
            <a:ext cx="1264595" cy="2062264"/>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Tree>
    <p:extLst>
      <p:ext uri="{BB962C8B-B14F-4D97-AF65-F5344CB8AC3E}">
        <p14:creationId xmlns:p14="http://schemas.microsoft.com/office/powerpoint/2010/main" val="2989338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8" grpId="0" animBg="1"/>
      <p:bldP spid="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165</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pic>
        <p:nvPicPr>
          <p:cNvPr id="32" name="Afbeelding 3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34" name="Rechthoek 33"/>
          <p:cNvSpPr/>
          <p:nvPr/>
        </p:nvSpPr>
        <p:spPr>
          <a:xfrm>
            <a:off x="1530062" y="1577826"/>
            <a:ext cx="10511684"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200" dirty="0" smtClean="0">
                <a:latin typeface="+mj-lt"/>
                <a:cs typeface="Code New Roman" panose="020B0609020204030204" pitchFamily="49" charset="0"/>
              </a:rPr>
              <a:t>Afbeeldingen aanpassen aan de breedte van de pagina</a:t>
            </a:r>
            <a:endParaRPr lang="nl-BE" sz="3200" dirty="0">
              <a:latin typeface="+mj-lt"/>
              <a:cs typeface="Code New Roman" panose="020B0609020204030204" pitchFamily="49" charset="0"/>
            </a:endParaRPr>
          </a:p>
        </p:txBody>
      </p:sp>
      <p:sp>
        <p:nvSpPr>
          <p:cNvPr id="3" name="Tekstvak 2"/>
          <p:cNvSpPr txBox="1"/>
          <p:nvPr/>
        </p:nvSpPr>
        <p:spPr>
          <a:xfrm>
            <a:off x="2849570" y="2821802"/>
            <a:ext cx="7872668" cy="1107996"/>
          </a:xfrm>
          <a:prstGeom prst="rect">
            <a:avLst/>
          </a:prstGeom>
          <a:noFill/>
        </p:spPr>
        <p:txBody>
          <a:bodyPr wrap="none" rtlCol="0">
            <a:spAutoFit/>
          </a:bodyPr>
          <a:lstStyle/>
          <a:p>
            <a:r>
              <a:rPr lang="nl-BE" sz="6600" dirty="0">
                <a:latin typeface="Code New Roman" panose="020B0609020204030204" pitchFamily="49" charset="0"/>
                <a:cs typeface="Code New Roman" panose="020B0609020204030204" pitchFamily="49" charset="0"/>
              </a:rPr>
              <a:t>class=”</a:t>
            </a:r>
            <a:r>
              <a:rPr lang="nl-BE" sz="6600" dirty="0" err="1">
                <a:latin typeface="Code New Roman" panose="020B0609020204030204" pitchFamily="49" charset="0"/>
                <a:cs typeface="Code New Roman" panose="020B0609020204030204" pitchFamily="49" charset="0"/>
              </a:rPr>
              <a:t>img-fluid</a:t>
            </a:r>
            <a:r>
              <a:rPr lang="nl-BE" sz="6600" dirty="0">
                <a:latin typeface="Code New Roman" panose="020B0609020204030204" pitchFamily="49" charset="0"/>
                <a:cs typeface="Code New Roman" panose="020B0609020204030204" pitchFamily="49" charset="0"/>
              </a:rPr>
              <a:t>”</a:t>
            </a:r>
          </a:p>
        </p:txBody>
      </p:sp>
      <p:cxnSp>
        <p:nvCxnSpPr>
          <p:cNvPr id="14" name="Rechte verbindingslijn 13"/>
          <p:cNvCxnSpPr/>
          <p:nvPr/>
        </p:nvCxnSpPr>
        <p:spPr>
          <a:xfrm>
            <a:off x="7908587" y="3832521"/>
            <a:ext cx="2344366" cy="0"/>
          </a:xfrm>
          <a:prstGeom prst="line">
            <a:avLst/>
          </a:prstGeom>
          <a:ln w="76200"/>
        </p:spPr>
        <p:style>
          <a:lnRef idx="1">
            <a:schemeClr val="accent6"/>
          </a:lnRef>
          <a:fillRef idx="0">
            <a:schemeClr val="accent6"/>
          </a:fillRef>
          <a:effectRef idx="0">
            <a:schemeClr val="accent6"/>
          </a:effectRef>
          <a:fontRef idx="minor">
            <a:schemeClr val="tx1"/>
          </a:fontRef>
        </p:style>
      </p:cxnSp>
      <p:cxnSp>
        <p:nvCxnSpPr>
          <p:cNvPr id="16" name="Rechte verbindingslijn met pijl 15"/>
          <p:cNvCxnSpPr/>
          <p:nvPr/>
        </p:nvCxnSpPr>
        <p:spPr>
          <a:xfrm>
            <a:off x="9046723" y="3852153"/>
            <a:ext cx="0" cy="593387"/>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7" name="Tekstvak 16"/>
          <p:cNvSpPr txBox="1"/>
          <p:nvPr/>
        </p:nvSpPr>
        <p:spPr>
          <a:xfrm>
            <a:off x="6464029" y="4556820"/>
            <a:ext cx="5165387" cy="1569660"/>
          </a:xfrm>
          <a:prstGeom prst="rect">
            <a:avLst/>
          </a:prstGeom>
          <a:noFill/>
        </p:spPr>
        <p:txBody>
          <a:bodyPr wrap="square" rtlCol="0">
            <a:spAutoFit/>
          </a:bodyPr>
          <a:lstStyle/>
          <a:p>
            <a:r>
              <a:rPr lang="nl-BE" sz="3200" dirty="0" smtClean="0"/>
              <a:t>grootte traploos aanpassen aan de beschikbare plaats op het scherm</a:t>
            </a:r>
            <a:endParaRPr lang="nl-BE" sz="3200" dirty="0"/>
          </a:p>
        </p:txBody>
      </p:sp>
    </p:spTree>
    <p:extLst>
      <p:ext uri="{BB962C8B-B14F-4D97-AF65-F5344CB8AC3E}">
        <p14:creationId xmlns:p14="http://schemas.microsoft.com/office/powerpoint/2010/main" val="111178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166</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stap3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38472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Wijzig </a:t>
            </a:r>
            <a:r>
              <a:rPr lang="nl-BE" sz="2800" dirty="0"/>
              <a:t>in </a:t>
            </a:r>
            <a:r>
              <a:rPr lang="nl-BE" sz="2800" dirty="0">
                <a:solidFill>
                  <a:schemeClr val="accent6"/>
                </a:solidFill>
                <a:latin typeface="Code New Roman" panose="020B0609020204030204" pitchFamily="49" charset="0"/>
                <a:cs typeface="Code New Roman" panose="020B0609020204030204" pitchFamily="49" charset="0"/>
              </a:rPr>
              <a:t>index.html </a:t>
            </a:r>
            <a:r>
              <a:rPr lang="nl-BE" sz="2800" dirty="0"/>
              <a:t>overal de toevoeging </a:t>
            </a:r>
            <a:r>
              <a:rPr lang="nl-BE" sz="2800" dirty="0">
                <a:solidFill>
                  <a:schemeClr val="accent6"/>
                </a:solidFill>
                <a:latin typeface="Code New Roman" panose="020B0609020204030204" pitchFamily="49" charset="0"/>
                <a:cs typeface="Code New Roman" panose="020B0609020204030204" pitchFamily="49" charset="0"/>
              </a:rPr>
              <a:t>class=”illustratie” </a:t>
            </a:r>
            <a:r>
              <a:rPr lang="nl-BE" sz="2800" dirty="0"/>
              <a:t>naar </a:t>
            </a:r>
            <a:r>
              <a:rPr lang="nl-BE" sz="2800" dirty="0">
                <a:solidFill>
                  <a:schemeClr val="accent6"/>
                </a:solidFill>
                <a:latin typeface="Code New Roman" panose="020B0609020204030204" pitchFamily="49" charset="0"/>
                <a:cs typeface="Code New Roman" panose="020B0609020204030204" pitchFamily="49" charset="0"/>
              </a:rPr>
              <a:t>class=”</a:t>
            </a:r>
            <a:r>
              <a:rPr lang="nl-BE" sz="2800" dirty="0" err="1">
                <a:solidFill>
                  <a:schemeClr val="accent6"/>
                </a:solidFill>
                <a:latin typeface="Code New Roman" panose="020B0609020204030204" pitchFamily="49" charset="0"/>
                <a:cs typeface="Code New Roman" panose="020B0609020204030204" pitchFamily="49" charset="0"/>
              </a:rPr>
              <a:t>img-fluid</a:t>
            </a:r>
            <a:r>
              <a:rPr lang="nl-BE" sz="2800" dirty="0">
                <a:solidFill>
                  <a:schemeClr val="accent6"/>
                </a:solidFill>
                <a:latin typeface="Code New Roman" panose="020B0609020204030204" pitchFamily="49" charset="0"/>
                <a:cs typeface="Code New Roman" panose="020B0609020204030204" pitchFamily="49" charset="0"/>
              </a:rPr>
              <a:t>” </a:t>
            </a:r>
            <a:r>
              <a:rPr lang="nl-BE" sz="2800" dirty="0"/>
              <a:t>in de afbeeldingen.</a:t>
            </a:r>
          </a:p>
          <a:p>
            <a:pPr marL="514350" indent="-514350">
              <a:spcBef>
                <a:spcPts val="1200"/>
              </a:spcBef>
              <a:buClr>
                <a:schemeClr val="accent6"/>
              </a:buClr>
              <a:buFont typeface="Wingdings 3" panose="05040102010807070707" pitchFamily="18" charset="2"/>
              <a:buChar char=""/>
            </a:pPr>
            <a:r>
              <a:rPr lang="nl-BE" sz="2800" dirty="0" smtClean="0"/>
              <a:t>Bekijk </a:t>
            </a:r>
            <a:r>
              <a:rPr lang="nl-BE" sz="2800" dirty="0"/>
              <a:t>het resultaat in een browser. Sleep het venster steeds kleiner en merk op hoe de afbeeldingen zich aanpassen.</a:t>
            </a:r>
          </a:p>
          <a:p>
            <a:pPr marL="514350" indent="-514350">
              <a:spcBef>
                <a:spcPts val="1200"/>
              </a:spcBef>
              <a:buClr>
                <a:schemeClr val="accent6"/>
              </a:buClr>
              <a:buFont typeface="Wingdings 3" panose="05040102010807070707" pitchFamily="18" charset="2"/>
              <a:buChar char=""/>
            </a:pPr>
            <a:r>
              <a:rPr lang="nl-BE" sz="2800" dirty="0" smtClean="0"/>
              <a:t>Er </a:t>
            </a:r>
            <a:r>
              <a:rPr lang="nl-BE" sz="2800" dirty="0"/>
              <a:t>bestaat een Bootstrap-klasse die je aan afbeeldingen kan toekennen om de hoekjes af te ronden. Zoek op hoe je dat doet en pas het toe.</a:t>
            </a:r>
          </a:p>
        </p:txBody>
      </p:sp>
      <p:sp>
        <p:nvSpPr>
          <p:cNvPr id="20"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spTree>
    <p:extLst>
      <p:ext uri="{BB962C8B-B14F-4D97-AF65-F5344CB8AC3E}">
        <p14:creationId xmlns:p14="http://schemas.microsoft.com/office/powerpoint/2010/main" val="4090227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166</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stap3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138499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Verwijder </a:t>
            </a:r>
            <a:r>
              <a:rPr lang="nl-BE" sz="2800" dirty="0"/>
              <a:t>de </a:t>
            </a:r>
            <a:r>
              <a:rPr lang="nl-BE" sz="2800" dirty="0">
                <a:solidFill>
                  <a:schemeClr val="accent6"/>
                </a:solidFill>
                <a:latin typeface="Code New Roman" panose="020B0609020204030204" pitchFamily="49" charset="0"/>
                <a:cs typeface="Code New Roman" panose="020B0609020204030204" pitchFamily="49" charset="0"/>
              </a:rPr>
              <a:t>&lt;</a:t>
            </a:r>
            <a:r>
              <a:rPr lang="nl-BE" sz="2800" dirty="0" err="1">
                <a:solidFill>
                  <a:schemeClr val="accent6"/>
                </a:solidFill>
                <a:latin typeface="Code New Roman" panose="020B0609020204030204" pitchFamily="49" charset="0"/>
                <a:cs typeface="Code New Roman" panose="020B0609020204030204" pitchFamily="49" charset="0"/>
              </a:rPr>
              <a:t>footer</a:t>
            </a:r>
            <a:r>
              <a:rPr lang="nl-BE" sz="2800" dirty="0">
                <a:solidFill>
                  <a:schemeClr val="accent6"/>
                </a:solidFill>
                <a:latin typeface="Code New Roman" panose="020B0609020204030204" pitchFamily="49" charset="0"/>
                <a:cs typeface="Code New Roman" panose="020B0609020204030204" pitchFamily="49" charset="0"/>
              </a:rPr>
              <a:t>&gt;</a:t>
            </a:r>
            <a:r>
              <a:rPr lang="nl-BE" sz="2800" dirty="0"/>
              <a:t>-tag en voeg de klasse </a:t>
            </a:r>
            <a:r>
              <a:rPr lang="nl-BE" sz="2800" dirty="0" err="1">
                <a:solidFill>
                  <a:schemeClr val="accent6"/>
                </a:solidFill>
                <a:latin typeface="Code New Roman" panose="020B0609020204030204" pitchFamily="49" charset="0"/>
                <a:cs typeface="Code New Roman" panose="020B0609020204030204" pitchFamily="49" charset="0"/>
              </a:rPr>
              <a:t>footer</a:t>
            </a:r>
            <a:r>
              <a:rPr lang="nl-BE" sz="2800" dirty="0"/>
              <a:t> toe aan de rij waarin de </a:t>
            </a:r>
            <a:r>
              <a:rPr lang="nl-BE" sz="2800" dirty="0" err="1"/>
              <a:t>footer</a:t>
            </a:r>
            <a:r>
              <a:rPr lang="nl-BE" sz="2800" dirty="0"/>
              <a:t> staat. Op die manier heeft deze </a:t>
            </a:r>
            <a:r>
              <a:rPr lang="nl-BE" sz="2800" dirty="0">
                <a:solidFill>
                  <a:schemeClr val="accent6"/>
                </a:solidFill>
                <a:latin typeface="Code New Roman" panose="020B0609020204030204" pitchFamily="49" charset="0"/>
                <a:cs typeface="Code New Roman" panose="020B0609020204030204" pitchFamily="49" charset="0"/>
              </a:rPr>
              <a:t>&lt;div&gt; </a:t>
            </a:r>
            <a:r>
              <a:rPr lang="nl-BE" sz="2800" dirty="0"/>
              <a:t>twee klassen: </a:t>
            </a:r>
            <a:r>
              <a:rPr lang="nl-BE" sz="2800" dirty="0" err="1">
                <a:solidFill>
                  <a:schemeClr val="accent6"/>
                </a:solidFill>
                <a:latin typeface="Code New Roman" panose="020B0609020204030204" pitchFamily="49" charset="0"/>
                <a:cs typeface="Code New Roman" panose="020B0609020204030204" pitchFamily="49" charset="0"/>
              </a:rPr>
              <a:t>row</a:t>
            </a:r>
            <a:r>
              <a:rPr lang="nl-BE" sz="2800" dirty="0"/>
              <a:t> en </a:t>
            </a:r>
            <a:r>
              <a:rPr lang="nl-BE" sz="2800" dirty="0" err="1">
                <a:solidFill>
                  <a:schemeClr val="accent6"/>
                </a:solidFill>
                <a:latin typeface="Code New Roman" panose="020B0609020204030204" pitchFamily="49" charset="0"/>
                <a:cs typeface="Code New Roman" panose="020B0609020204030204" pitchFamily="49" charset="0"/>
              </a:rPr>
              <a:t>footer</a:t>
            </a:r>
            <a:r>
              <a:rPr lang="nl-BE" sz="2800" dirty="0"/>
              <a:t>. </a:t>
            </a:r>
          </a:p>
        </p:txBody>
      </p:sp>
      <p:graphicFrame>
        <p:nvGraphicFramePr>
          <p:cNvPr id="25" name="Tabel 24"/>
          <p:cNvGraphicFramePr>
            <a:graphicFrameLocks noGrp="1"/>
          </p:cNvGraphicFramePr>
          <p:nvPr>
            <p:extLst>
              <p:ext uri="{D42A27DB-BD31-4B8C-83A1-F6EECF244321}">
                <p14:modId xmlns:p14="http://schemas.microsoft.com/office/powerpoint/2010/main" val="2220647735"/>
              </p:ext>
            </p:extLst>
          </p:nvPr>
        </p:nvGraphicFramePr>
        <p:xfrm>
          <a:off x="1412868" y="3332797"/>
          <a:ext cx="10578707" cy="2325624"/>
        </p:xfrm>
        <a:graphic>
          <a:graphicData uri="http://schemas.openxmlformats.org/drawingml/2006/table">
            <a:tbl>
              <a:tblPr firstRow="1" firstCol="1" bandRow="1">
                <a:tableStyleId>{5C22544A-7EE6-4342-B048-85BDC9FD1C3A}</a:tableStyleId>
              </a:tblPr>
              <a:tblGrid>
                <a:gridCol w="488591">
                  <a:extLst>
                    <a:ext uri="{9D8B030D-6E8A-4147-A177-3AD203B41FA5}">
                      <a16:colId xmlns:a16="http://schemas.microsoft.com/office/drawing/2014/main" val="2855085912"/>
                    </a:ext>
                  </a:extLst>
                </a:gridCol>
                <a:gridCol w="10090116">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400" b="0" dirty="0" smtClean="0">
                        <a:effectLst/>
                        <a:latin typeface="+mn-lt"/>
                        <a:ea typeface="+mn-ea"/>
                        <a:cs typeface="+mn-cs"/>
                      </a:endParaRPr>
                    </a:p>
                    <a:p>
                      <a:pPr algn="r">
                        <a:lnSpc>
                          <a:spcPct val="100000"/>
                        </a:lnSpc>
                        <a:spcAft>
                          <a:spcPts val="0"/>
                        </a:spcAft>
                      </a:pPr>
                      <a:r>
                        <a:rPr lang="nl-BE" sz="2400" b="0" dirty="0" smtClean="0">
                          <a:effectLst/>
                          <a:latin typeface="+mn-lt"/>
                          <a:ea typeface="+mn-ea"/>
                          <a:cs typeface="+mn-cs"/>
                        </a:rPr>
                        <a:t>49</a:t>
                      </a:r>
                    </a:p>
                    <a:p>
                      <a:pPr algn="r">
                        <a:lnSpc>
                          <a:spcPct val="100000"/>
                        </a:lnSpc>
                        <a:spcAft>
                          <a:spcPts val="0"/>
                        </a:spcAft>
                      </a:pPr>
                      <a:r>
                        <a:rPr lang="nl-BE" sz="2400" b="0" dirty="0" smtClean="0">
                          <a:effectLst/>
                          <a:latin typeface="+mn-lt"/>
                          <a:ea typeface="+mn-ea"/>
                          <a:cs typeface="+mn-cs"/>
                        </a:rPr>
                        <a:t>50</a:t>
                      </a:r>
                    </a:p>
                    <a:p>
                      <a:pPr algn="r">
                        <a:lnSpc>
                          <a:spcPct val="100000"/>
                        </a:lnSpc>
                        <a:spcAft>
                          <a:spcPts val="0"/>
                        </a:spcAft>
                      </a:pPr>
                      <a:endParaRPr lang="nl-BE" sz="2400" b="0" dirty="0" smtClean="0">
                        <a:effectLst/>
                        <a:latin typeface="+mn-lt"/>
                        <a:ea typeface="+mn-ea"/>
                        <a:cs typeface="+mn-cs"/>
                      </a:endParaRPr>
                    </a:p>
                    <a:p>
                      <a:pPr algn="r">
                        <a:lnSpc>
                          <a:spcPct val="100000"/>
                        </a:lnSpc>
                        <a:spcAft>
                          <a:spcPts val="0"/>
                        </a:spcAft>
                      </a:pPr>
                      <a:r>
                        <a:rPr lang="nl-BE" sz="2400" b="0" dirty="0" smtClean="0">
                          <a:effectLst/>
                          <a:latin typeface="+mn-lt"/>
                          <a:ea typeface="+mn-ea"/>
                          <a:cs typeface="+mn-cs"/>
                        </a:rPr>
                        <a:t>51</a:t>
                      </a:r>
                    </a:p>
                    <a:p>
                      <a:pPr algn="r">
                        <a:lnSpc>
                          <a:spcPct val="100000"/>
                        </a:lnSpc>
                        <a:spcAft>
                          <a:spcPts val="0"/>
                        </a:spcAft>
                      </a:pPr>
                      <a:endParaRPr lang="nl-BE" sz="2400" b="0" dirty="0" smtClean="0">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el-G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&lt;div class="</a:t>
                      </a:r>
                      <a:r>
                        <a:rPr lang="nl-BE" sz="24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4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footer</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24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&lt;p class="center"&gt;&lt;small&gt;Dit is vb11 bij de cursus 	Webontwikkeling.&lt;/small&gt;&lt;/p&gt;</a:t>
                      </a:r>
                    </a:p>
                    <a:p>
                      <a:pPr algn="l">
                        <a:lnSpc>
                          <a:spcPct val="100000"/>
                        </a:lnSpc>
                        <a:spcBef>
                          <a:spcPts val="0"/>
                        </a:spcBef>
                        <a:spcAft>
                          <a:spcPts val="0"/>
                        </a:spcAft>
                        <a:tabLst>
                          <a:tab pos="200660" algn="l"/>
                          <a:tab pos="387350" algn="l"/>
                          <a:tab pos="562610" algn="l"/>
                        </a:tabLst>
                      </a:pP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&lt;/div&gt;</a:t>
                      </a:r>
                    </a:p>
                    <a:p>
                      <a:pPr algn="l">
                        <a:lnSpc>
                          <a:spcPct val="115000"/>
                        </a:lnSpc>
                        <a:spcBef>
                          <a:spcPts val="600"/>
                        </a:spcBef>
                        <a:spcAft>
                          <a:spcPts val="0"/>
                        </a:spcAft>
                        <a:tabLst>
                          <a:tab pos="200660" algn="l"/>
                          <a:tab pos="387350" algn="l"/>
                          <a:tab pos="562610" algn="l"/>
                        </a:tabLst>
                      </a:pPr>
                      <a:endParaRPr lang="nl-BE" sz="2400" dirty="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spTree>
    <p:extLst>
      <p:ext uri="{BB962C8B-B14F-4D97-AF65-F5344CB8AC3E}">
        <p14:creationId xmlns:p14="http://schemas.microsoft.com/office/powerpoint/2010/main" val="14556319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166</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stap3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138499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Pas </a:t>
            </a:r>
            <a:r>
              <a:rPr lang="nl-BE" sz="2800" dirty="0"/>
              <a:t>in het bestand </a:t>
            </a:r>
            <a:r>
              <a:rPr lang="nl-BE" sz="2800" dirty="0">
                <a:solidFill>
                  <a:schemeClr val="accent6"/>
                </a:solidFill>
                <a:latin typeface="Code New Roman" panose="020B0609020204030204" pitchFamily="49" charset="0"/>
                <a:cs typeface="Code New Roman" panose="020B0609020204030204" pitchFamily="49" charset="0"/>
              </a:rPr>
              <a:t>opmaak.css</a:t>
            </a:r>
            <a:r>
              <a:rPr lang="nl-BE" sz="2800" dirty="0"/>
              <a:t> nu ook de </a:t>
            </a:r>
            <a:r>
              <a:rPr lang="nl-BE" sz="2800" dirty="0" err="1"/>
              <a:t>footer-selectors</a:t>
            </a:r>
            <a:r>
              <a:rPr lang="nl-BE" sz="2800" dirty="0"/>
              <a:t> aan. Die </a:t>
            </a:r>
            <a:r>
              <a:rPr lang="nl-BE" sz="2800" dirty="0" err="1" smtClean="0"/>
              <a:t>selectoren</a:t>
            </a:r>
            <a:r>
              <a:rPr lang="nl-BE" sz="2800" dirty="0" smtClean="0"/>
              <a:t> </a:t>
            </a:r>
            <a:r>
              <a:rPr lang="nl-BE" sz="2800" dirty="0"/>
              <a:t>worden nu klassen door er een punt voor te plaatsen.</a:t>
            </a:r>
          </a:p>
        </p:txBody>
      </p:sp>
      <p:graphicFrame>
        <p:nvGraphicFramePr>
          <p:cNvPr id="25" name="Tabel 24"/>
          <p:cNvGraphicFramePr>
            <a:graphicFrameLocks noGrp="1"/>
          </p:cNvGraphicFramePr>
          <p:nvPr>
            <p:extLst>
              <p:ext uri="{D42A27DB-BD31-4B8C-83A1-F6EECF244321}">
                <p14:modId xmlns:p14="http://schemas.microsoft.com/office/powerpoint/2010/main" val="426292763"/>
              </p:ext>
            </p:extLst>
          </p:nvPr>
        </p:nvGraphicFramePr>
        <p:xfrm>
          <a:off x="1412868" y="3332797"/>
          <a:ext cx="10578707" cy="192024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1800" b="0" dirty="0" smtClean="0">
                          <a:effectLst/>
                          <a:latin typeface="+mn-lt"/>
                          <a:ea typeface="+mn-ea"/>
                          <a:cs typeface="+mn-cs"/>
                        </a:rPr>
                        <a:t>172</a:t>
                      </a:r>
                    </a:p>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178</a:t>
                      </a:r>
                    </a:p>
                    <a:p>
                      <a:pPr algn="r">
                        <a:lnSpc>
                          <a:spcPct val="100000"/>
                        </a:lnSpc>
                        <a:spcAft>
                          <a:spcPts val="0"/>
                        </a:spcAft>
                      </a:pPr>
                      <a:r>
                        <a:rPr lang="nl-BE" sz="1800" b="0" dirty="0" smtClean="0">
                          <a:effectLst/>
                          <a:latin typeface="+mn-lt"/>
                          <a:ea typeface="+mn-ea"/>
                          <a:cs typeface="+mn-cs"/>
                        </a:rPr>
                        <a:t>179</a:t>
                      </a:r>
                    </a:p>
                    <a:p>
                      <a:pPr algn="r">
                        <a:lnSpc>
                          <a:spcPct val="100000"/>
                        </a:lnSpc>
                        <a:spcAft>
                          <a:spcPts val="0"/>
                        </a:spcAft>
                      </a:pPr>
                      <a:r>
                        <a:rPr lang="nl-BE" sz="1800" b="0" dirty="0" smtClean="0">
                          <a:effectLst/>
                          <a:latin typeface="+mn-lt"/>
                          <a:ea typeface="+mn-ea"/>
                          <a:cs typeface="+mn-cs"/>
                        </a:rPr>
                        <a:t>180</a:t>
                      </a:r>
                    </a:p>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184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footer</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18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footer</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p {</a:t>
                      </a:r>
                    </a:p>
                    <a:p>
                      <a:pPr algn="l">
                        <a:lnSpc>
                          <a:spcPct val="100000"/>
                        </a:lnSpc>
                        <a:spcBef>
                          <a:spcPts val="0"/>
                        </a:spcBef>
                        <a:spcAft>
                          <a:spcPts val="0"/>
                        </a:spcAft>
                        <a:tabLst>
                          <a:tab pos="200660" algn="l"/>
                          <a:tab pos="387350" algn="l"/>
                          <a:tab pos="562610" algn="l"/>
                        </a:tabLst>
                      </a:pPr>
                      <a:r>
                        <a:rPr lang="nl-BE" sz="18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sp>
        <p:nvSpPr>
          <p:cNvPr id="2" name="Afgeronde rechthoek 1"/>
          <p:cNvSpPr/>
          <p:nvPr/>
        </p:nvSpPr>
        <p:spPr>
          <a:xfrm>
            <a:off x="2120631" y="3332797"/>
            <a:ext cx="272374" cy="293016"/>
          </a:xfrm>
          <a:prstGeom prst="roundRect">
            <a:avLst/>
          </a:prstGeom>
          <a:no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Afgeronde rechthoek 20"/>
          <p:cNvSpPr/>
          <p:nvPr/>
        </p:nvSpPr>
        <p:spPr>
          <a:xfrm>
            <a:off x="2100755" y="4404570"/>
            <a:ext cx="272374" cy="293016"/>
          </a:xfrm>
          <a:prstGeom prst="roundRect">
            <a:avLst/>
          </a:prstGeom>
          <a:no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Tekstvak 25"/>
          <p:cNvSpPr txBox="1"/>
          <p:nvPr/>
        </p:nvSpPr>
        <p:spPr>
          <a:xfrm>
            <a:off x="1412868" y="5374151"/>
            <a:ext cx="10679048" cy="138499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Je </a:t>
            </a:r>
            <a:r>
              <a:rPr lang="nl-BE" sz="2800" dirty="0"/>
              <a:t>merkt dat de </a:t>
            </a:r>
            <a:r>
              <a:rPr lang="nl-BE" sz="2800" dirty="0" err="1"/>
              <a:t>footer</a:t>
            </a:r>
            <a:r>
              <a:rPr lang="nl-BE" sz="2800" dirty="0"/>
              <a:t>-opmaak netjes wordt overgenomen, alleen wordt de tekst niet gecentreerd. Zoek hier een gepaste oplossing voor.</a:t>
            </a:r>
          </a:p>
        </p:txBody>
      </p:sp>
    </p:spTree>
    <p:extLst>
      <p:ext uri="{BB962C8B-B14F-4D97-AF65-F5344CB8AC3E}">
        <p14:creationId xmlns:p14="http://schemas.microsoft.com/office/powerpoint/2010/main" val="416821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166</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pic>
        <p:nvPicPr>
          <p:cNvPr id="32" name="Afbeelding 3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graphicFrame>
        <p:nvGraphicFramePr>
          <p:cNvPr id="2" name="Tabel 1"/>
          <p:cNvGraphicFramePr>
            <a:graphicFrameLocks noGrp="1"/>
          </p:cNvGraphicFramePr>
          <p:nvPr>
            <p:extLst>
              <p:ext uri="{D42A27DB-BD31-4B8C-83A1-F6EECF244321}">
                <p14:modId xmlns:p14="http://schemas.microsoft.com/office/powerpoint/2010/main" val="545903299"/>
              </p:ext>
            </p:extLst>
          </p:nvPr>
        </p:nvGraphicFramePr>
        <p:xfrm>
          <a:off x="1595336" y="1791170"/>
          <a:ext cx="10145950" cy="2958084"/>
        </p:xfrm>
        <a:graphic>
          <a:graphicData uri="http://schemas.openxmlformats.org/drawingml/2006/table">
            <a:tbl>
              <a:tblPr firstRow="1" firstCol="1" bandRow="1">
                <a:tableStyleId>{5C22544A-7EE6-4342-B048-85BDC9FD1C3A}</a:tableStyleId>
              </a:tblPr>
              <a:tblGrid>
                <a:gridCol w="2335041">
                  <a:extLst>
                    <a:ext uri="{9D8B030D-6E8A-4147-A177-3AD203B41FA5}">
                      <a16:colId xmlns:a16="http://schemas.microsoft.com/office/drawing/2014/main" val="2141963113"/>
                    </a:ext>
                  </a:extLst>
                </a:gridCol>
                <a:gridCol w="2375475">
                  <a:extLst>
                    <a:ext uri="{9D8B030D-6E8A-4147-A177-3AD203B41FA5}">
                      <a16:colId xmlns:a16="http://schemas.microsoft.com/office/drawing/2014/main" val="3248337346"/>
                    </a:ext>
                  </a:extLst>
                </a:gridCol>
                <a:gridCol w="2785588">
                  <a:extLst>
                    <a:ext uri="{9D8B030D-6E8A-4147-A177-3AD203B41FA5}">
                      <a16:colId xmlns:a16="http://schemas.microsoft.com/office/drawing/2014/main" val="2697222470"/>
                    </a:ext>
                  </a:extLst>
                </a:gridCol>
                <a:gridCol w="2649846">
                  <a:extLst>
                    <a:ext uri="{9D8B030D-6E8A-4147-A177-3AD203B41FA5}">
                      <a16:colId xmlns:a16="http://schemas.microsoft.com/office/drawing/2014/main" val="2070555510"/>
                    </a:ext>
                  </a:extLst>
                </a:gridCol>
              </a:tblGrid>
              <a:tr h="155575">
                <a:tc>
                  <a:txBody>
                    <a:bodyPr/>
                    <a:lstStyle/>
                    <a:p>
                      <a:pPr marR="13335" algn="just">
                        <a:lnSpc>
                          <a:spcPct val="115000"/>
                        </a:lnSpc>
                      </a:pPr>
                      <a:r>
                        <a:rPr lang="nl-BE" sz="2400" b="0">
                          <a:effectLst/>
                        </a:rPr>
                        <a:t>schermgrootte</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marR="3175" algn="just">
                        <a:lnSpc>
                          <a:spcPct val="115000"/>
                        </a:lnSpc>
                      </a:pPr>
                      <a:r>
                        <a:rPr lang="nl-BE" sz="2400" b="0">
                          <a:effectLst/>
                        </a:rPr>
                        <a:t>afbreekpunt</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algn="just">
                        <a:lnSpc>
                          <a:spcPct val="115000"/>
                        </a:lnSpc>
                      </a:pPr>
                      <a:r>
                        <a:rPr lang="nl-BE" sz="2400" b="0">
                          <a:effectLst/>
                        </a:rPr>
                        <a:t>containerbreedte</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marR="33020" algn="just">
                        <a:lnSpc>
                          <a:spcPct val="115000"/>
                        </a:lnSpc>
                      </a:pPr>
                      <a:r>
                        <a:rPr lang="nl-BE" sz="2400" b="0">
                          <a:effectLst/>
                        </a:rPr>
                        <a:t>css-klasse</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extLst>
                  <a:ext uri="{0D108BD9-81ED-4DB2-BD59-A6C34878D82A}">
                    <a16:rowId xmlns:a16="http://schemas.microsoft.com/office/drawing/2014/main" val="3408571460"/>
                  </a:ext>
                </a:extLst>
              </a:tr>
              <a:tr h="155575">
                <a:tc>
                  <a:txBody>
                    <a:bodyPr/>
                    <a:lstStyle/>
                    <a:p>
                      <a:pPr algn="just">
                        <a:lnSpc>
                          <a:spcPct val="115000"/>
                        </a:lnSpc>
                      </a:pPr>
                      <a:r>
                        <a:rPr lang="nl-BE" sz="2400" b="0">
                          <a:effectLst/>
                        </a:rPr>
                        <a:t>extra small</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algn="just">
                        <a:lnSpc>
                          <a:spcPct val="115000"/>
                        </a:lnSpc>
                      </a:pPr>
                      <a:r>
                        <a:rPr lang="nl-BE" sz="2400" b="0">
                          <a:effectLst/>
                        </a:rPr>
                        <a:t>&lt; 576 px</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algn="just">
                        <a:lnSpc>
                          <a:spcPct val="115000"/>
                        </a:lnSpc>
                      </a:pPr>
                      <a:r>
                        <a:rPr lang="nl-BE" sz="2400" b="0">
                          <a:effectLst/>
                        </a:rPr>
                        <a:t>automatisch</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algn="just">
                        <a:lnSpc>
                          <a:spcPct val="115000"/>
                        </a:lnSpc>
                      </a:pPr>
                      <a:r>
                        <a:rPr lang="nl-BE" sz="2400" b="0" dirty="0">
                          <a:solidFill>
                            <a:schemeClr val="accent6"/>
                          </a:solidFill>
                          <a:effectLst/>
                          <a:latin typeface="Code New Roman" panose="020B0609020204030204" pitchFamily="49" charset="0"/>
                          <a:cs typeface="Code New Roman" panose="020B0609020204030204" pitchFamily="49" charset="0"/>
                        </a:rPr>
                        <a:t>.col </a:t>
                      </a:r>
                      <a:r>
                        <a:rPr lang="nl-BE" sz="2400" b="0" dirty="0">
                          <a:effectLst/>
                        </a:rPr>
                        <a:t>of </a:t>
                      </a:r>
                      <a:r>
                        <a:rPr lang="nl-BE" sz="2400" b="0" kern="1200" dirty="0">
                          <a:solidFill>
                            <a:schemeClr val="accent6"/>
                          </a:solidFill>
                          <a:effectLst/>
                          <a:latin typeface="Code New Roman" panose="020B0609020204030204" pitchFamily="49" charset="0"/>
                          <a:ea typeface="+mn-ea"/>
                          <a:cs typeface="Code New Roman" panose="020B0609020204030204" pitchFamily="49" charset="0"/>
                        </a:rPr>
                        <a:t>.</a:t>
                      </a:r>
                      <a:r>
                        <a:rPr lang="nl-BE" sz="2400" b="0" kern="1200" dirty="0" smtClean="0">
                          <a:solidFill>
                            <a:schemeClr val="accent6"/>
                          </a:solidFill>
                          <a:effectLst/>
                          <a:latin typeface="Code New Roman" panose="020B0609020204030204" pitchFamily="49" charset="0"/>
                          <a:ea typeface="+mn-ea"/>
                          <a:cs typeface="Code New Roman" panose="020B0609020204030204" pitchFamily="49" charset="0"/>
                        </a:rPr>
                        <a:t>col-</a:t>
                      </a:r>
                      <a:r>
                        <a:rPr lang="nl-BE" sz="2400" b="0" kern="1200" dirty="0" err="1" smtClean="0">
                          <a:solidFill>
                            <a:schemeClr val="accent6"/>
                          </a:solidFill>
                          <a:effectLst/>
                          <a:latin typeface="Code New Roman" panose="020B0609020204030204" pitchFamily="49" charset="0"/>
                          <a:ea typeface="+mn-ea"/>
                          <a:cs typeface="Code New Roman" panose="020B0609020204030204" pitchFamily="49" charset="0"/>
                        </a:rPr>
                        <a:t>xs</a:t>
                      </a:r>
                      <a:endParaRPr lang="nl-BE" sz="2400" b="0" kern="1200" dirty="0">
                        <a:solidFill>
                          <a:schemeClr val="accent6"/>
                        </a:solidFill>
                        <a:effectLst/>
                        <a:latin typeface="Code New Roman" panose="020B0609020204030204" pitchFamily="49" charset="0"/>
                        <a:ea typeface="+mn-ea"/>
                        <a:cs typeface="Code New Roman" panose="020B0609020204030204" pitchFamily="49" charset="0"/>
                      </a:endParaRPr>
                    </a:p>
                  </a:txBody>
                  <a:tcPr marL="68580" marR="68580" marT="36195" marB="36195"/>
                </a:tc>
                <a:extLst>
                  <a:ext uri="{0D108BD9-81ED-4DB2-BD59-A6C34878D82A}">
                    <a16:rowId xmlns:a16="http://schemas.microsoft.com/office/drawing/2014/main" val="170194961"/>
                  </a:ext>
                </a:extLst>
              </a:tr>
              <a:tr h="155575">
                <a:tc>
                  <a:txBody>
                    <a:bodyPr/>
                    <a:lstStyle/>
                    <a:p>
                      <a:pPr algn="just">
                        <a:lnSpc>
                          <a:spcPct val="115000"/>
                        </a:lnSpc>
                      </a:pPr>
                      <a:r>
                        <a:rPr lang="nl-BE" sz="2400" b="0" dirty="0">
                          <a:effectLst/>
                        </a:rPr>
                        <a:t>small</a:t>
                      </a:r>
                      <a:endParaRPr lang="nl-BE" sz="24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algn="just">
                        <a:lnSpc>
                          <a:spcPct val="115000"/>
                        </a:lnSpc>
                      </a:pPr>
                      <a:r>
                        <a:rPr lang="nl-BE" sz="2400" b="0">
                          <a:effectLst/>
                        </a:rPr>
                        <a:t>576 – 767 px</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algn="just">
                        <a:lnSpc>
                          <a:spcPct val="115000"/>
                        </a:lnSpc>
                      </a:pPr>
                      <a:r>
                        <a:rPr lang="nl-BE" sz="2400" b="0">
                          <a:effectLst/>
                        </a:rPr>
                        <a:t>540 px</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algn="just">
                        <a:lnSpc>
                          <a:spcPct val="115000"/>
                        </a:lnSpc>
                      </a:pPr>
                      <a:r>
                        <a:rPr lang="nl-BE" sz="2400" b="0" kern="1200" dirty="0">
                          <a:solidFill>
                            <a:schemeClr val="accent6"/>
                          </a:solidFill>
                          <a:effectLst/>
                          <a:latin typeface="Code New Roman" panose="020B0609020204030204" pitchFamily="49" charset="0"/>
                          <a:ea typeface="+mn-ea"/>
                          <a:cs typeface="Code New Roman" panose="020B0609020204030204" pitchFamily="49" charset="0"/>
                        </a:rPr>
                        <a:t>.col-sm</a:t>
                      </a:r>
                    </a:p>
                  </a:txBody>
                  <a:tcPr marL="68580" marR="68580" marT="36195" marB="36195"/>
                </a:tc>
                <a:extLst>
                  <a:ext uri="{0D108BD9-81ED-4DB2-BD59-A6C34878D82A}">
                    <a16:rowId xmlns:a16="http://schemas.microsoft.com/office/drawing/2014/main" val="2625665148"/>
                  </a:ext>
                </a:extLst>
              </a:tr>
              <a:tr h="165735">
                <a:tc>
                  <a:txBody>
                    <a:bodyPr/>
                    <a:lstStyle/>
                    <a:p>
                      <a:pPr algn="just">
                        <a:lnSpc>
                          <a:spcPct val="115000"/>
                        </a:lnSpc>
                      </a:pPr>
                      <a:r>
                        <a:rPr lang="nl-BE" sz="2400" b="0">
                          <a:effectLst/>
                        </a:rPr>
                        <a:t>medium</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algn="just">
                        <a:lnSpc>
                          <a:spcPct val="115000"/>
                        </a:lnSpc>
                      </a:pPr>
                      <a:r>
                        <a:rPr lang="nl-BE" sz="2400" b="0">
                          <a:effectLst/>
                        </a:rPr>
                        <a:t>768 – 991 px</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algn="just">
                        <a:lnSpc>
                          <a:spcPct val="115000"/>
                        </a:lnSpc>
                      </a:pPr>
                      <a:r>
                        <a:rPr lang="nl-BE" sz="2400" b="0">
                          <a:effectLst/>
                        </a:rPr>
                        <a:t>720 px</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algn="just">
                        <a:lnSpc>
                          <a:spcPct val="115000"/>
                        </a:lnSpc>
                      </a:pPr>
                      <a:r>
                        <a:rPr lang="nl-BE" sz="2400" b="0" kern="1200" dirty="0">
                          <a:solidFill>
                            <a:schemeClr val="accent6"/>
                          </a:solidFill>
                          <a:effectLst/>
                          <a:latin typeface="Code New Roman" panose="020B0609020204030204" pitchFamily="49" charset="0"/>
                          <a:ea typeface="+mn-ea"/>
                          <a:cs typeface="Code New Roman" panose="020B0609020204030204" pitchFamily="49" charset="0"/>
                        </a:rPr>
                        <a:t>.col-md</a:t>
                      </a:r>
                    </a:p>
                  </a:txBody>
                  <a:tcPr marL="68580" marR="68580" marT="36195" marB="36195"/>
                </a:tc>
                <a:extLst>
                  <a:ext uri="{0D108BD9-81ED-4DB2-BD59-A6C34878D82A}">
                    <a16:rowId xmlns:a16="http://schemas.microsoft.com/office/drawing/2014/main" val="878176575"/>
                  </a:ext>
                </a:extLst>
              </a:tr>
              <a:tr h="155575">
                <a:tc>
                  <a:txBody>
                    <a:bodyPr/>
                    <a:lstStyle/>
                    <a:p>
                      <a:pPr algn="just">
                        <a:lnSpc>
                          <a:spcPct val="115000"/>
                        </a:lnSpc>
                      </a:pPr>
                      <a:r>
                        <a:rPr lang="nl-BE" sz="2400" b="0">
                          <a:effectLst/>
                        </a:rPr>
                        <a:t>large</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algn="just">
                        <a:lnSpc>
                          <a:spcPct val="115000"/>
                        </a:lnSpc>
                      </a:pPr>
                      <a:r>
                        <a:rPr lang="nl-BE" sz="2400" b="0">
                          <a:effectLst/>
                        </a:rPr>
                        <a:t>992 – 1199 px</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algn="just">
                        <a:lnSpc>
                          <a:spcPct val="115000"/>
                        </a:lnSpc>
                      </a:pPr>
                      <a:r>
                        <a:rPr lang="nl-BE" sz="2400" b="0">
                          <a:effectLst/>
                        </a:rPr>
                        <a:t>960 px</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algn="just">
                        <a:lnSpc>
                          <a:spcPct val="115000"/>
                        </a:lnSpc>
                      </a:pPr>
                      <a:r>
                        <a:rPr lang="nl-BE" sz="2400" b="0" kern="1200" dirty="0">
                          <a:solidFill>
                            <a:schemeClr val="accent6"/>
                          </a:solidFill>
                          <a:effectLst/>
                          <a:latin typeface="Code New Roman" panose="020B0609020204030204" pitchFamily="49" charset="0"/>
                          <a:ea typeface="+mn-ea"/>
                          <a:cs typeface="Code New Roman" panose="020B0609020204030204" pitchFamily="49" charset="0"/>
                        </a:rPr>
                        <a:t>.col-</a:t>
                      </a:r>
                      <a:r>
                        <a:rPr lang="nl-BE" sz="2400" b="0" kern="1200" dirty="0" err="1">
                          <a:solidFill>
                            <a:schemeClr val="accent6"/>
                          </a:solidFill>
                          <a:effectLst/>
                          <a:latin typeface="Code New Roman" panose="020B0609020204030204" pitchFamily="49" charset="0"/>
                          <a:ea typeface="+mn-ea"/>
                          <a:cs typeface="Code New Roman" panose="020B0609020204030204" pitchFamily="49" charset="0"/>
                        </a:rPr>
                        <a:t>lg</a:t>
                      </a:r>
                      <a:endParaRPr lang="nl-BE" sz="2400" b="0" kern="1200" dirty="0">
                        <a:solidFill>
                          <a:schemeClr val="accent6"/>
                        </a:solidFill>
                        <a:effectLst/>
                        <a:latin typeface="Code New Roman" panose="020B0609020204030204" pitchFamily="49" charset="0"/>
                        <a:ea typeface="+mn-ea"/>
                        <a:cs typeface="Code New Roman" panose="020B0609020204030204" pitchFamily="49" charset="0"/>
                      </a:endParaRPr>
                    </a:p>
                  </a:txBody>
                  <a:tcPr marL="68580" marR="68580" marT="36195" marB="36195"/>
                </a:tc>
                <a:extLst>
                  <a:ext uri="{0D108BD9-81ED-4DB2-BD59-A6C34878D82A}">
                    <a16:rowId xmlns:a16="http://schemas.microsoft.com/office/drawing/2014/main" val="147277875"/>
                  </a:ext>
                </a:extLst>
              </a:tr>
              <a:tr h="179705">
                <a:tc>
                  <a:txBody>
                    <a:bodyPr/>
                    <a:lstStyle/>
                    <a:p>
                      <a:pPr algn="just">
                        <a:lnSpc>
                          <a:spcPct val="115000"/>
                        </a:lnSpc>
                        <a:spcAft>
                          <a:spcPts val="0"/>
                        </a:spcAft>
                      </a:pPr>
                      <a:r>
                        <a:rPr lang="nl-BE" sz="2400" b="0">
                          <a:effectLst/>
                        </a:rPr>
                        <a:t>extra large</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marL="0" lvl="2" indent="0">
                        <a:spcAft>
                          <a:spcPts val="0"/>
                        </a:spcAft>
                        <a:buFont typeface="Wingdings" panose="05000000000000000000" pitchFamily="2" charset="2"/>
                        <a:buNone/>
                      </a:pPr>
                      <a:r>
                        <a:rPr lang="nl-BE" sz="2400" b="0" dirty="0">
                          <a:effectLst/>
                        </a:rPr>
                        <a:t>&gt; 1200 </a:t>
                      </a:r>
                      <a:r>
                        <a:rPr lang="nl-BE" sz="2400" b="0" dirty="0" err="1">
                          <a:effectLst/>
                        </a:rPr>
                        <a:t>px</a:t>
                      </a:r>
                      <a:r>
                        <a:rPr lang="nl-BE" sz="2400" b="0" dirty="0">
                          <a:effectLst/>
                        </a:rPr>
                        <a:t> </a:t>
                      </a:r>
                      <a:endParaRPr lang="nl-BE" sz="24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algn="just">
                        <a:lnSpc>
                          <a:spcPct val="115000"/>
                        </a:lnSpc>
                        <a:spcAft>
                          <a:spcPts val="0"/>
                        </a:spcAft>
                      </a:pPr>
                      <a:r>
                        <a:rPr lang="nl-BE" sz="2400" b="0">
                          <a:effectLst/>
                        </a:rPr>
                        <a:t>1140 px</a:t>
                      </a:r>
                      <a:endParaRPr lang="nl-BE" sz="2400" b="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36195" marB="36195"/>
                </a:tc>
                <a:tc>
                  <a:txBody>
                    <a:bodyPr/>
                    <a:lstStyle/>
                    <a:p>
                      <a:pPr algn="just">
                        <a:lnSpc>
                          <a:spcPct val="115000"/>
                        </a:lnSpc>
                      </a:pPr>
                      <a:r>
                        <a:rPr lang="nl-BE" sz="2400" b="0" kern="1200" dirty="0">
                          <a:solidFill>
                            <a:schemeClr val="accent6"/>
                          </a:solidFill>
                          <a:effectLst/>
                          <a:latin typeface="Code New Roman" panose="020B0609020204030204" pitchFamily="49" charset="0"/>
                          <a:ea typeface="+mn-ea"/>
                          <a:cs typeface="Code New Roman" panose="020B0609020204030204" pitchFamily="49" charset="0"/>
                        </a:rPr>
                        <a:t>.col-xl</a:t>
                      </a:r>
                    </a:p>
                  </a:txBody>
                  <a:tcPr marL="68580" marR="68580" marT="36195" marB="36195"/>
                </a:tc>
                <a:extLst>
                  <a:ext uri="{0D108BD9-81ED-4DB2-BD59-A6C34878D82A}">
                    <a16:rowId xmlns:a16="http://schemas.microsoft.com/office/drawing/2014/main" val="493038092"/>
                  </a:ext>
                </a:extLst>
              </a:tr>
            </a:tbl>
          </a:graphicData>
        </a:graphic>
      </p:graphicFrame>
      <p:sp>
        <p:nvSpPr>
          <p:cNvPr id="12" name="Afgeronde rechthoek 11"/>
          <p:cNvSpPr/>
          <p:nvPr/>
        </p:nvSpPr>
        <p:spPr>
          <a:xfrm>
            <a:off x="8959174" y="2237362"/>
            <a:ext cx="2850205" cy="525293"/>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Rechte verbindingslijn met pijl 17"/>
          <p:cNvCxnSpPr/>
          <p:nvPr/>
        </p:nvCxnSpPr>
        <p:spPr>
          <a:xfrm flipH="1">
            <a:off x="7519481" y="2762655"/>
            <a:ext cx="1819072" cy="2266542"/>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23" name="Rechthoek 22"/>
          <p:cNvSpPr/>
          <p:nvPr/>
        </p:nvSpPr>
        <p:spPr>
          <a:xfrm>
            <a:off x="4508725" y="5149817"/>
            <a:ext cx="3289480"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a:t>m</a:t>
            </a:r>
            <a:r>
              <a:rPr lang="nl-BE" sz="3600" dirty="0" smtClean="0"/>
              <a:t>obile first</a:t>
            </a:r>
            <a:endParaRPr lang="nl-BE" sz="3600" dirty="0"/>
          </a:p>
        </p:txBody>
      </p:sp>
    </p:spTree>
    <p:extLst>
      <p:ext uri="{BB962C8B-B14F-4D97-AF65-F5344CB8AC3E}">
        <p14:creationId xmlns:p14="http://schemas.microsoft.com/office/powerpoint/2010/main" val="746232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167</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pic>
        <p:nvPicPr>
          <p:cNvPr id="32" name="Afbeelding 3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23" name="Rechthoek 22"/>
          <p:cNvSpPr/>
          <p:nvPr/>
        </p:nvSpPr>
        <p:spPr>
          <a:xfrm>
            <a:off x="1463038" y="1564553"/>
            <a:ext cx="1057870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Aantal kolommen samen afbreken:</a:t>
            </a:r>
            <a:endParaRPr lang="nl-BE" sz="3600" dirty="0"/>
          </a:p>
        </p:txBody>
      </p:sp>
      <p:graphicFrame>
        <p:nvGraphicFramePr>
          <p:cNvPr id="17" name="Tabel 16"/>
          <p:cNvGraphicFramePr>
            <a:graphicFrameLocks noGrp="1"/>
          </p:cNvGraphicFramePr>
          <p:nvPr>
            <p:extLst>
              <p:ext uri="{D42A27DB-BD31-4B8C-83A1-F6EECF244321}">
                <p14:modId xmlns:p14="http://schemas.microsoft.com/office/powerpoint/2010/main" val="1619608933"/>
              </p:ext>
            </p:extLst>
          </p:nvPr>
        </p:nvGraphicFramePr>
        <p:xfrm>
          <a:off x="1412868" y="3332797"/>
          <a:ext cx="10578707" cy="1645920"/>
        </p:xfrm>
        <a:graphic>
          <a:graphicData uri="http://schemas.openxmlformats.org/drawingml/2006/table">
            <a:tbl>
              <a:tblPr firstRow="1" firstCol="1" bandRow="1">
                <a:tableStyleId>{5C22544A-7EE6-4342-B048-85BDC9FD1C3A}</a:tableStyleId>
              </a:tblPr>
              <a:tblGrid>
                <a:gridCol w="488591">
                  <a:extLst>
                    <a:ext uri="{9D8B030D-6E8A-4147-A177-3AD203B41FA5}">
                      <a16:colId xmlns:a16="http://schemas.microsoft.com/office/drawing/2014/main" val="2855085912"/>
                    </a:ext>
                  </a:extLst>
                </a:gridCol>
                <a:gridCol w="10090116">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3600" b="0" dirty="0" smtClean="0">
                        <a:effectLst/>
                        <a:latin typeface="+mn-lt"/>
                        <a:ea typeface="+mn-ea"/>
                        <a:cs typeface="+mn-cs"/>
                      </a:endParaRPr>
                    </a:p>
                    <a:p>
                      <a:pPr algn="r">
                        <a:lnSpc>
                          <a:spcPct val="100000"/>
                        </a:lnSpc>
                        <a:spcAft>
                          <a:spcPts val="0"/>
                        </a:spcAft>
                      </a:pPr>
                      <a:endParaRPr lang="nl-BE" sz="3600" b="0" dirty="0" smtClean="0">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el-GR" sz="3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3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&lt;div class="col-md-4"&gt;</a:t>
                      </a:r>
                    </a:p>
                    <a:p>
                      <a:pPr algn="l">
                        <a:lnSpc>
                          <a:spcPct val="100000"/>
                        </a:lnSpc>
                        <a:spcBef>
                          <a:spcPts val="0"/>
                        </a:spcBef>
                        <a:spcAft>
                          <a:spcPts val="0"/>
                        </a:spcAft>
                        <a:tabLst>
                          <a:tab pos="200660" algn="l"/>
                          <a:tab pos="387350" algn="l"/>
                          <a:tab pos="562610" algn="l"/>
                        </a:tabLst>
                      </a:pPr>
                      <a:endParaRPr lang="nl-BE" sz="3600" dirty="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65921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167</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pic>
        <p:nvPicPr>
          <p:cNvPr id="32" name="Afbeelding 3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2" name="Rechthoek 1"/>
          <p:cNvSpPr/>
          <p:nvPr/>
        </p:nvSpPr>
        <p:spPr>
          <a:xfrm>
            <a:off x="1463039" y="1429966"/>
            <a:ext cx="10578707" cy="29669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dirty="0"/>
          </a:p>
        </p:txBody>
      </p:sp>
      <p:sp>
        <p:nvSpPr>
          <p:cNvPr id="16" name="Rechthoek 15"/>
          <p:cNvSpPr/>
          <p:nvPr/>
        </p:nvSpPr>
        <p:spPr>
          <a:xfrm>
            <a:off x="1463039" y="1870526"/>
            <a:ext cx="7885242" cy="2966936"/>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BE"/>
          </a:p>
        </p:txBody>
      </p:sp>
      <p:sp>
        <p:nvSpPr>
          <p:cNvPr id="18" name="Rechthoek 17"/>
          <p:cNvSpPr/>
          <p:nvPr/>
        </p:nvSpPr>
        <p:spPr>
          <a:xfrm>
            <a:off x="1463039" y="2336583"/>
            <a:ext cx="5647880" cy="296693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BE"/>
          </a:p>
        </p:txBody>
      </p:sp>
      <p:sp>
        <p:nvSpPr>
          <p:cNvPr id="19" name="Rechthoek 18"/>
          <p:cNvSpPr/>
          <p:nvPr/>
        </p:nvSpPr>
        <p:spPr>
          <a:xfrm>
            <a:off x="1463039" y="2913434"/>
            <a:ext cx="3556433" cy="29669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nl-BE"/>
          </a:p>
        </p:txBody>
      </p:sp>
      <p:sp>
        <p:nvSpPr>
          <p:cNvPr id="3" name="Tekstvak 2"/>
          <p:cNvSpPr txBox="1"/>
          <p:nvPr/>
        </p:nvSpPr>
        <p:spPr>
          <a:xfrm>
            <a:off x="9983921" y="3820051"/>
            <a:ext cx="1422184" cy="523220"/>
          </a:xfrm>
          <a:prstGeom prst="rect">
            <a:avLst/>
          </a:prstGeom>
          <a:noFill/>
        </p:spPr>
        <p:txBody>
          <a:bodyPr wrap="none" rtlCol="0">
            <a:spAutoFit/>
          </a:bodyPr>
          <a:lstStyle/>
          <a:p>
            <a:r>
              <a:rPr lang="nl-BE" sz="2800" dirty="0" smtClean="0">
                <a:solidFill>
                  <a:schemeClr val="bg1"/>
                </a:solidFill>
              </a:rPr>
              <a:t>1140 </a:t>
            </a:r>
            <a:r>
              <a:rPr lang="nl-BE" sz="2800" dirty="0" err="1" smtClean="0">
                <a:solidFill>
                  <a:schemeClr val="bg1"/>
                </a:solidFill>
              </a:rPr>
              <a:t>px</a:t>
            </a:r>
            <a:endParaRPr lang="nl-BE" sz="2800" dirty="0">
              <a:solidFill>
                <a:schemeClr val="bg1"/>
              </a:solidFill>
            </a:endParaRPr>
          </a:p>
        </p:txBody>
      </p:sp>
      <p:sp>
        <p:nvSpPr>
          <p:cNvPr id="20" name="Tekstvak 19"/>
          <p:cNvSpPr txBox="1"/>
          <p:nvPr/>
        </p:nvSpPr>
        <p:spPr>
          <a:xfrm>
            <a:off x="7445550" y="4277371"/>
            <a:ext cx="1234633" cy="523220"/>
          </a:xfrm>
          <a:prstGeom prst="rect">
            <a:avLst/>
          </a:prstGeom>
          <a:noFill/>
        </p:spPr>
        <p:txBody>
          <a:bodyPr wrap="none" rtlCol="0">
            <a:spAutoFit/>
          </a:bodyPr>
          <a:lstStyle/>
          <a:p>
            <a:r>
              <a:rPr lang="nl-BE" sz="2800" dirty="0" smtClean="0">
                <a:solidFill>
                  <a:schemeClr val="bg1"/>
                </a:solidFill>
              </a:rPr>
              <a:t>960 </a:t>
            </a:r>
            <a:r>
              <a:rPr lang="nl-BE" sz="2800" dirty="0" err="1" smtClean="0">
                <a:solidFill>
                  <a:schemeClr val="bg1"/>
                </a:solidFill>
              </a:rPr>
              <a:t>px</a:t>
            </a:r>
            <a:endParaRPr lang="nl-BE" sz="2800" dirty="0">
              <a:solidFill>
                <a:schemeClr val="bg1"/>
              </a:solidFill>
            </a:endParaRPr>
          </a:p>
        </p:txBody>
      </p:sp>
      <p:sp>
        <p:nvSpPr>
          <p:cNvPr id="21" name="Tekstvak 20"/>
          <p:cNvSpPr txBox="1"/>
          <p:nvPr/>
        </p:nvSpPr>
        <p:spPr>
          <a:xfrm>
            <a:off x="5205837" y="4733661"/>
            <a:ext cx="1234633" cy="523220"/>
          </a:xfrm>
          <a:prstGeom prst="rect">
            <a:avLst/>
          </a:prstGeom>
          <a:noFill/>
        </p:spPr>
        <p:txBody>
          <a:bodyPr wrap="none" rtlCol="0">
            <a:spAutoFit/>
          </a:bodyPr>
          <a:lstStyle/>
          <a:p>
            <a:r>
              <a:rPr lang="nl-BE" sz="2800" dirty="0" smtClean="0">
                <a:solidFill>
                  <a:schemeClr val="bg1"/>
                </a:solidFill>
              </a:rPr>
              <a:t>720 </a:t>
            </a:r>
            <a:r>
              <a:rPr lang="nl-BE" sz="2800" dirty="0" err="1" smtClean="0">
                <a:solidFill>
                  <a:schemeClr val="bg1"/>
                </a:solidFill>
              </a:rPr>
              <a:t>px</a:t>
            </a:r>
            <a:endParaRPr lang="nl-BE" sz="2800" dirty="0">
              <a:solidFill>
                <a:schemeClr val="bg1"/>
              </a:solidFill>
            </a:endParaRPr>
          </a:p>
        </p:txBody>
      </p:sp>
      <p:sp>
        <p:nvSpPr>
          <p:cNvPr id="22" name="Tekstvak 21"/>
          <p:cNvSpPr txBox="1"/>
          <p:nvPr/>
        </p:nvSpPr>
        <p:spPr>
          <a:xfrm>
            <a:off x="3453419" y="5319138"/>
            <a:ext cx="1234633" cy="523220"/>
          </a:xfrm>
          <a:prstGeom prst="rect">
            <a:avLst/>
          </a:prstGeom>
          <a:noFill/>
        </p:spPr>
        <p:txBody>
          <a:bodyPr wrap="none" rtlCol="0">
            <a:spAutoFit/>
          </a:bodyPr>
          <a:lstStyle/>
          <a:p>
            <a:r>
              <a:rPr lang="nl-BE" sz="2800" dirty="0" smtClean="0">
                <a:solidFill>
                  <a:schemeClr val="bg1"/>
                </a:solidFill>
              </a:rPr>
              <a:t>540 </a:t>
            </a:r>
            <a:r>
              <a:rPr lang="nl-BE" sz="2800" dirty="0" err="1" smtClean="0">
                <a:solidFill>
                  <a:schemeClr val="bg1"/>
                </a:solidFill>
              </a:rPr>
              <a:t>px</a:t>
            </a:r>
            <a:endParaRPr lang="nl-BE" sz="2800" dirty="0">
              <a:solidFill>
                <a:schemeClr val="bg1"/>
              </a:solidFill>
            </a:endParaRPr>
          </a:p>
        </p:txBody>
      </p:sp>
      <p:sp>
        <p:nvSpPr>
          <p:cNvPr id="12" name="Gekromde pijl-omlaag 11"/>
          <p:cNvSpPr/>
          <p:nvPr/>
        </p:nvSpPr>
        <p:spPr>
          <a:xfrm rot="10224732">
            <a:off x="8498783" y="4769942"/>
            <a:ext cx="2334638" cy="53883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4" name="Gekromde pijl-omlaag 23"/>
          <p:cNvSpPr/>
          <p:nvPr/>
        </p:nvSpPr>
        <p:spPr>
          <a:xfrm rot="10224732">
            <a:off x="6072704" y="5283152"/>
            <a:ext cx="2334638" cy="53883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5" name="Gekromde pijl-omlaag 24"/>
          <p:cNvSpPr/>
          <p:nvPr/>
        </p:nvSpPr>
        <p:spPr>
          <a:xfrm rot="10224732">
            <a:off x="3481987" y="5830942"/>
            <a:ext cx="2334638" cy="53883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Tree>
    <p:extLst>
      <p:ext uri="{BB962C8B-B14F-4D97-AF65-F5344CB8AC3E}">
        <p14:creationId xmlns:p14="http://schemas.microsoft.com/office/powerpoint/2010/main" val="1597846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167</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Wijzig </a:t>
            </a:r>
            <a:r>
              <a:rPr lang="nl-BE" sz="2800" dirty="0"/>
              <a:t>de klasse van de container naar </a:t>
            </a:r>
            <a:r>
              <a:rPr lang="nl-BE" sz="2800" dirty="0">
                <a:solidFill>
                  <a:schemeClr val="accent3"/>
                </a:solidFill>
                <a:latin typeface="Code New Roman" panose="020B0609020204030204" pitchFamily="49" charset="0"/>
                <a:cs typeface="Code New Roman" panose="020B0609020204030204" pitchFamily="49" charset="0"/>
              </a:rPr>
              <a:t>container-</a:t>
            </a:r>
            <a:r>
              <a:rPr lang="nl-BE" sz="2800" dirty="0" err="1">
                <a:solidFill>
                  <a:schemeClr val="accent3"/>
                </a:solidFill>
                <a:latin typeface="Code New Roman" panose="020B0609020204030204" pitchFamily="49" charset="0"/>
                <a:cs typeface="Code New Roman" panose="020B0609020204030204" pitchFamily="49" charset="0"/>
              </a:rPr>
              <a:t>fluid</a:t>
            </a:r>
            <a:r>
              <a:rPr lang="nl-BE" sz="2800" dirty="0"/>
              <a:t>. </a:t>
            </a:r>
          </a:p>
        </p:txBody>
      </p:sp>
      <p:graphicFrame>
        <p:nvGraphicFramePr>
          <p:cNvPr id="25" name="Tabel 24"/>
          <p:cNvGraphicFramePr>
            <a:graphicFrameLocks noGrp="1"/>
          </p:cNvGraphicFramePr>
          <p:nvPr>
            <p:extLst>
              <p:ext uri="{D42A27DB-BD31-4B8C-83A1-F6EECF244321}">
                <p14:modId xmlns:p14="http://schemas.microsoft.com/office/powerpoint/2010/main" val="60408735"/>
              </p:ext>
            </p:extLst>
          </p:nvPr>
        </p:nvGraphicFramePr>
        <p:xfrm>
          <a:off x="1412868" y="2447579"/>
          <a:ext cx="10578707" cy="684727"/>
        </p:xfrm>
        <a:graphic>
          <a:graphicData uri="http://schemas.openxmlformats.org/drawingml/2006/table">
            <a:tbl>
              <a:tblPr firstRow="1" firstCol="1" bandRow="1">
                <a:tableStyleId>{5C22544A-7EE6-4342-B048-85BDC9FD1C3A}</a:tableStyleId>
              </a:tblPr>
              <a:tblGrid>
                <a:gridCol w="488591">
                  <a:extLst>
                    <a:ext uri="{9D8B030D-6E8A-4147-A177-3AD203B41FA5}">
                      <a16:colId xmlns:a16="http://schemas.microsoft.com/office/drawing/2014/main" val="2855085912"/>
                    </a:ext>
                  </a:extLst>
                </a:gridCol>
                <a:gridCol w="10090116">
                  <a:extLst>
                    <a:ext uri="{9D8B030D-6E8A-4147-A177-3AD203B41FA5}">
                      <a16:colId xmlns:a16="http://schemas.microsoft.com/office/drawing/2014/main" val="2105840097"/>
                    </a:ext>
                  </a:extLst>
                </a:gridCol>
              </a:tblGrid>
              <a:tr h="684727">
                <a:tc>
                  <a:txBody>
                    <a:bodyPr/>
                    <a:lstStyle/>
                    <a:p>
                      <a:pPr algn="r">
                        <a:lnSpc>
                          <a:spcPct val="100000"/>
                        </a:lnSpc>
                        <a:spcBef>
                          <a:spcPts val="1200"/>
                        </a:spcBef>
                        <a:spcAft>
                          <a:spcPts val="1200"/>
                        </a:spcAft>
                      </a:pPr>
                      <a:r>
                        <a:rPr lang="nl-BE" sz="2400" b="0" dirty="0" smtClean="0">
                          <a:effectLst/>
                          <a:latin typeface="+mn-lt"/>
                          <a:ea typeface="+mn-ea"/>
                          <a:cs typeface="+mn-cs"/>
                        </a:rPr>
                        <a:t>14</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1200"/>
                        </a:spcBef>
                        <a:spcAft>
                          <a:spcPts val="1200"/>
                        </a:spcAft>
                        <a:tabLst>
                          <a:tab pos="200660" algn="l"/>
                          <a:tab pos="387350" algn="l"/>
                          <a:tab pos="562610" algn="l"/>
                        </a:tabLst>
                      </a:pP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&lt;div class=“container-</a:t>
                      </a:r>
                      <a:r>
                        <a:rPr lang="nl-BE" sz="24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fluid</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txBody>
                  <a:tcPr marL="89535" marR="89535"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sp>
        <p:nvSpPr>
          <p:cNvPr id="16" name="Tekstvak 15"/>
          <p:cNvSpPr txBox="1"/>
          <p:nvPr/>
        </p:nvSpPr>
        <p:spPr>
          <a:xfrm>
            <a:off x="1338089" y="3364203"/>
            <a:ext cx="10679048" cy="240065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Bekijk </a:t>
            </a:r>
            <a:r>
              <a:rPr lang="nl-BE" sz="2800" dirty="0"/>
              <a:t>het effect in een browser terwijl je het browservenster versmalt.</a:t>
            </a:r>
          </a:p>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achtereenvolgens </a:t>
            </a:r>
            <a:r>
              <a:rPr lang="nl-BE" sz="2800" dirty="0">
                <a:solidFill>
                  <a:schemeClr val="accent3"/>
                </a:solidFill>
                <a:latin typeface="Code New Roman" panose="020B0609020204030204" pitchFamily="49" charset="0"/>
                <a:cs typeface="Code New Roman" panose="020B0609020204030204" pitchFamily="49" charset="0"/>
              </a:rPr>
              <a:t>–xl</a:t>
            </a:r>
            <a:r>
              <a:rPr lang="nl-BE" sz="2800" dirty="0"/>
              <a:t>, </a:t>
            </a:r>
            <a:r>
              <a:rPr lang="nl-BE" sz="2800" dirty="0">
                <a:solidFill>
                  <a:schemeClr val="accent3"/>
                </a:solidFill>
                <a:latin typeface="Code New Roman" panose="020B0609020204030204" pitchFamily="49" charset="0"/>
                <a:cs typeface="Code New Roman" panose="020B0609020204030204" pitchFamily="49" charset="0"/>
              </a:rPr>
              <a:t>-</a:t>
            </a:r>
            <a:r>
              <a:rPr lang="nl-BE" sz="2800" dirty="0" err="1">
                <a:solidFill>
                  <a:schemeClr val="accent3"/>
                </a:solidFill>
                <a:latin typeface="Code New Roman" panose="020B0609020204030204" pitchFamily="49" charset="0"/>
                <a:cs typeface="Code New Roman" panose="020B0609020204030204" pitchFamily="49" charset="0"/>
              </a:rPr>
              <a:t>lg</a:t>
            </a:r>
            <a:r>
              <a:rPr lang="nl-BE" sz="2800" dirty="0"/>
              <a:t>, </a:t>
            </a:r>
            <a:r>
              <a:rPr lang="nl-BE" sz="2800" dirty="0">
                <a:solidFill>
                  <a:schemeClr val="accent3"/>
                </a:solidFill>
                <a:latin typeface="Code New Roman" panose="020B0609020204030204" pitchFamily="49" charset="0"/>
                <a:cs typeface="Code New Roman" panose="020B0609020204030204" pitchFamily="49" charset="0"/>
              </a:rPr>
              <a:t>-md </a:t>
            </a:r>
            <a:r>
              <a:rPr lang="nl-BE" sz="2800" dirty="0"/>
              <a:t>en </a:t>
            </a:r>
            <a:r>
              <a:rPr lang="nl-BE" sz="2800" dirty="0">
                <a:solidFill>
                  <a:schemeClr val="accent3"/>
                </a:solidFill>
                <a:latin typeface="Code New Roman" panose="020B0609020204030204" pitchFamily="49" charset="0"/>
                <a:cs typeface="Code New Roman" panose="020B0609020204030204" pitchFamily="49" charset="0"/>
              </a:rPr>
              <a:t>–sm </a:t>
            </a:r>
            <a:r>
              <a:rPr lang="nl-BE" sz="2800" dirty="0"/>
              <a:t>toe aan drie rijen met de klasse </a:t>
            </a:r>
            <a:r>
              <a:rPr lang="nl-BE" sz="2800" dirty="0">
                <a:solidFill>
                  <a:schemeClr val="accent3"/>
                </a:solidFill>
                <a:latin typeface="Code New Roman" panose="020B0609020204030204" pitchFamily="49" charset="0"/>
                <a:cs typeface="Code New Roman" panose="020B0609020204030204" pitchFamily="49" charset="0"/>
              </a:rPr>
              <a:t>.col </a:t>
            </a:r>
            <a:r>
              <a:rPr lang="nl-BE" sz="2800" dirty="0"/>
              <a:t>in </a:t>
            </a:r>
            <a:r>
              <a:rPr lang="nl-BE" sz="2800" dirty="0">
                <a:solidFill>
                  <a:schemeClr val="accent3"/>
                </a:solidFill>
                <a:latin typeface="Code New Roman" panose="020B0609020204030204" pitchFamily="49" charset="0"/>
                <a:cs typeface="Code New Roman" panose="020B0609020204030204" pitchFamily="49" charset="0"/>
              </a:rPr>
              <a:t>index.html</a:t>
            </a:r>
            <a:r>
              <a:rPr lang="nl-BE" sz="2800" dirty="0"/>
              <a:t> en bekijk het effect in een browser terwijl je het </a:t>
            </a:r>
            <a:r>
              <a:rPr lang="nl-BE" sz="2800" dirty="0" smtClean="0"/>
              <a:t>browservenster </a:t>
            </a:r>
            <a:r>
              <a:rPr lang="nl-BE" sz="2800" dirty="0"/>
              <a:t>versmalt. </a:t>
            </a:r>
            <a:r>
              <a:rPr lang="nl-BE" sz="2800" dirty="0" smtClean="0"/>
              <a:t> </a:t>
            </a:r>
            <a:endParaRPr lang="nl-BE" sz="2800" dirty="0"/>
          </a:p>
        </p:txBody>
      </p:sp>
    </p:spTree>
    <p:extLst>
      <p:ext uri="{BB962C8B-B14F-4D97-AF65-F5344CB8AC3E}">
        <p14:creationId xmlns:p14="http://schemas.microsoft.com/office/powerpoint/2010/main" val="104489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11.1 Een icoontje voor je website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160</a:t>
            </a:r>
            <a:endParaRPr lang="nl-BE" dirty="0">
              <a:solidFill>
                <a:schemeClr val="accent2">
                  <a:lumMod val="75000"/>
                </a:schemeClr>
              </a:solidFill>
            </a:endParaRPr>
          </a:p>
        </p:txBody>
      </p:sp>
      <p:pic>
        <p:nvPicPr>
          <p:cNvPr id="23" name="Afbeelding 22"/>
          <p:cNvPicPr/>
          <p:nvPr/>
        </p:nvPicPr>
        <p:blipFill rotWithShape="1">
          <a:blip r:embed="rId4">
            <a:extLst>
              <a:ext uri="{28A0092B-C50C-407E-A947-70E740481C1C}">
                <a14:useLocalDpi xmlns:a14="http://schemas.microsoft.com/office/drawing/2010/main" val="0"/>
              </a:ext>
            </a:extLst>
          </a:blip>
          <a:srcRect l="1" r="60679" b="89197"/>
          <a:stretch/>
        </p:blipFill>
        <p:spPr bwMode="auto">
          <a:xfrm rot="21424823">
            <a:off x="1480558" y="3419235"/>
            <a:ext cx="10550928" cy="1982626"/>
          </a:xfrm>
          <a:prstGeom prst="rect">
            <a:avLst/>
          </a:prstGeom>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sp>
        <p:nvSpPr>
          <p:cNvPr id="24" name="Rechthoek 23"/>
          <p:cNvSpPr/>
          <p:nvPr/>
        </p:nvSpPr>
        <p:spPr>
          <a:xfrm rot="21446129">
            <a:off x="1566794" y="3824592"/>
            <a:ext cx="461257" cy="473093"/>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5" name="Rechthoek 24"/>
          <p:cNvSpPr/>
          <p:nvPr/>
        </p:nvSpPr>
        <p:spPr>
          <a:xfrm rot="21446129">
            <a:off x="4893714" y="3636035"/>
            <a:ext cx="461257" cy="473093"/>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6" name="Rechthoek 25"/>
          <p:cNvSpPr/>
          <p:nvPr/>
        </p:nvSpPr>
        <p:spPr>
          <a:xfrm rot="21446129">
            <a:off x="8220634" y="3470317"/>
            <a:ext cx="461257" cy="473093"/>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7" name="Rechthoek 26"/>
          <p:cNvSpPr/>
          <p:nvPr/>
        </p:nvSpPr>
        <p:spPr>
          <a:xfrm>
            <a:off x="4491477" y="1588740"/>
            <a:ext cx="4521830" cy="118034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6600" dirty="0" err="1" smtClean="0"/>
              <a:t>favicon</a:t>
            </a:r>
            <a:endParaRPr lang="nl-BE" sz="6600" dirty="0"/>
          </a:p>
        </p:txBody>
      </p:sp>
      <p:sp>
        <p:nvSpPr>
          <p:cNvPr id="28" name="Rechthoek 27"/>
          <p:cNvSpPr/>
          <p:nvPr/>
        </p:nvSpPr>
        <p:spPr>
          <a:xfrm>
            <a:off x="3798740" y="5852160"/>
            <a:ext cx="1325602"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4000" dirty="0" smtClean="0"/>
              <a:t>.</a:t>
            </a:r>
            <a:r>
              <a:rPr lang="nl-BE" sz="4000" dirty="0" err="1" smtClean="0"/>
              <a:t>ico</a:t>
            </a:r>
            <a:endParaRPr lang="nl-BE" sz="4000" dirty="0"/>
          </a:p>
        </p:txBody>
      </p:sp>
      <p:sp>
        <p:nvSpPr>
          <p:cNvPr id="29" name="Rechthoek 28"/>
          <p:cNvSpPr/>
          <p:nvPr/>
        </p:nvSpPr>
        <p:spPr>
          <a:xfrm>
            <a:off x="5210597" y="5850701"/>
            <a:ext cx="1325602"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4000" dirty="0" smtClean="0"/>
              <a:t>.gif</a:t>
            </a:r>
            <a:endParaRPr lang="nl-BE" sz="4000" dirty="0"/>
          </a:p>
        </p:txBody>
      </p:sp>
      <p:sp>
        <p:nvSpPr>
          <p:cNvPr id="30" name="Rechthoek 29"/>
          <p:cNvSpPr/>
          <p:nvPr/>
        </p:nvSpPr>
        <p:spPr>
          <a:xfrm>
            <a:off x="6622454" y="5850701"/>
            <a:ext cx="1325602"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4000" dirty="0" smtClean="0"/>
              <a:t>.jpg</a:t>
            </a:r>
            <a:endParaRPr lang="nl-BE" sz="4000" dirty="0"/>
          </a:p>
        </p:txBody>
      </p:sp>
      <p:sp>
        <p:nvSpPr>
          <p:cNvPr id="31" name="Rechthoek 30"/>
          <p:cNvSpPr/>
          <p:nvPr/>
        </p:nvSpPr>
        <p:spPr>
          <a:xfrm>
            <a:off x="8029444" y="5840616"/>
            <a:ext cx="1325602"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4000" dirty="0" smtClean="0"/>
              <a:t>.</a:t>
            </a:r>
            <a:r>
              <a:rPr lang="nl-BE" sz="4000" dirty="0" err="1" smtClean="0"/>
              <a:t>png</a:t>
            </a:r>
            <a:endParaRPr lang="nl-BE" sz="4000" dirty="0"/>
          </a:p>
        </p:txBody>
      </p:sp>
      <p:pic>
        <p:nvPicPr>
          <p:cNvPr id="22" name="Afbeelding 21"/>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Tree>
    <p:extLst>
      <p:ext uri="{BB962C8B-B14F-4D97-AF65-F5344CB8AC3E}">
        <p14:creationId xmlns:p14="http://schemas.microsoft.com/office/powerpoint/2010/main" val="344776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750"/>
                                        <p:tgtEl>
                                          <p:spTgt spid="24"/>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750"/>
                                        <p:tgtEl>
                                          <p:spTgt spid="25"/>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750"/>
                                        <p:tgtEl>
                                          <p:spTgt spid="26"/>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75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fade">
                                      <p:cBhvr>
                                        <p:cTn id="24" dur="750"/>
                                        <p:tgtEl>
                                          <p:spTgt spid="2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750"/>
                                        <p:tgtEl>
                                          <p:spTgt spid="29"/>
                                        </p:tgtEl>
                                      </p:cBhvr>
                                    </p:animEffect>
                                  </p:childTnLst>
                                </p:cTn>
                              </p:par>
                            </p:childTnLst>
                          </p:cTn>
                        </p:par>
                        <p:par>
                          <p:cTn id="30" fill="hold">
                            <p:stCondLst>
                              <p:cond delay="750"/>
                            </p:stCondLst>
                            <p:childTnLst>
                              <p:par>
                                <p:cTn id="31" presetID="10" presetClass="entr" presetSubtype="0" fill="hold" grpId="0"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750"/>
                                        <p:tgtEl>
                                          <p:spTgt spid="30"/>
                                        </p:tgtEl>
                                      </p:cBhvr>
                                    </p:animEffect>
                                  </p:childTnLst>
                                </p:cTn>
                              </p:par>
                            </p:childTnLst>
                          </p:cTn>
                        </p:par>
                        <p:par>
                          <p:cTn id="34" fill="hold">
                            <p:stCondLst>
                              <p:cond delay="1500"/>
                            </p:stCondLst>
                            <p:childTnLst>
                              <p:par>
                                <p:cTn id="35" presetID="10" presetClass="entr" presetSubtype="0" fill="hold" grpId="0" nodeType="after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7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hthoek 11"/>
          <p:cNvSpPr/>
          <p:nvPr/>
        </p:nvSpPr>
        <p:spPr>
          <a:xfrm>
            <a:off x="1436913" y="4663437"/>
            <a:ext cx="4623419" cy="2046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200" dirty="0" smtClean="0"/>
              <a:t>Je bespaart (een beetje) webruimte.</a:t>
            </a:r>
            <a:endParaRPr lang="nl-BE" sz="3200" dirty="0"/>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167</a:t>
            </a:r>
            <a:endParaRPr lang="nl-BE" dirty="0">
              <a:solidFill>
                <a:schemeClr val="accent2">
                  <a:lumMod val="75000"/>
                </a:schemeClr>
              </a:solidFill>
            </a:endParaRPr>
          </a:p>
        </p:txBody>
      </p:sp>
      <p:graphicFrame>
        <p:nvGraphicFramePr>
          <p:cNvPr id="25" name="Tabel 24"/>
          <p:cNvGraphicFramePr>
            <a:graphicFrameLocks noGrp="1"/>
          </p:cNvGraphicFramePr>
          <p:nvPr>
            <p:extLst>
              <p:ext uri="{D42A27DB-BD31-4B8C-83A1-F6EECF244321}">
                <p14:modId xmlns:p14="http://schemas.microsoft.com/office/powerpoint/2010/main" val="3248653094"/>
              </p:ext>
            </p:extLst>
          </p:nvPr>
        </p:nvGraphicFramePr>
        <p:xfrm>
          <a:off x="1446952" y="2464553"/>
          <a:ext cx="10578707" cy="1206230"/>
        </p:xfrm>
        <a:graphic>
          <a:graphicData uri="http://schemas.openxmlformats.org/drawingml/2006/table">
            <a:tbl>
              <a:tblPr firstRow="1" firstCol="1" bandRow="1">
                <a:tableStyleId>{5C22544A-7EE6-4342-B048-85BDC9FD1C3A}</a:tableStyleId>
              </a:tblPr>
              <a:tblGrid>
                <a:gridCol w="488591">
                  <a:extLst>
                    <a:ext uri="{9D8B030D-6E8A-4147-A177-3AD203B41FA5}">
                      <a16:colId xmlns:a16="http://schemas.microsoft.com/office/drawing/2014/main" val="2855085912"/>
                    </a:ext>
                  </a:extLst>
                </a:gridCol>
                <a:gridCol w="10090116">
                  <a:extLst>
                    <a:ext uri="{9D8B030D-6E8A-4147-A177-3AD203B41FA5}">
                      <a16:colId xmlns:a16="http://schemas.microsoft.com/office/drawing/2014/main" val="2105840097"/>
                    </a:ext>
                  </a:extLst>
                </a:gridCol>
              </a:tblGrid>
              <a:tr h="1206230">
                <a:tc>
                  <a:txBody>
                    <a:bodyPr/>
                    <a:lstStyle/>
                    <a:p>
                      <a:pPr algn="r">
                        <a:lnSpc>
                          <a:spcPct val="100000"/>
                        </a:lnSpc>
                        <a:spcBef>
                          <a:spcPts val="1200"/>
                        </a:spcBef>
                        <a:spcAft>
                          <a:spcPts val="1200"/>
                        </a:spcAft>
                      </a:pPr>
                      <a:r>
                        <a:rPr lang="nl-BE" sz="2400" b="0" dirty="0" smtClean="0">
                          <a:effectLst/>
                          <a:latin typeface="+mn-lt"/>
                          <a:ea typeface="+mn-ea"/>
                          <a:cs typeface="+mn-cs"/>
                        </a:rPr>
                        <a:t>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1200"/>
                        </a:spcBef>
                        <a:spcAft>
                          <a:spcPts val="1200"/>
                        </a:spcAft>
                        <a:tabLst>
                          <a:tab pos="200660" algn="l"/>
                          <a:tab pos="387350" algn="l"/>
                          <a:tab pos="562610" algn="l"/>
                        </a:tabLst>
                      </a:pP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&lt;link rel="</a:t>
                      </a:r>
                      <a:r>
                        <a:rPr lang="nl-BE" sz="24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stylesheet</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type="</a:t>
                      </a:r>
                      <a:r>
                        <a:rPr lang="nl-BE" sz="24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24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css</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4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href</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="https://stackpath. bootstrapcdn.com/ bootstrap/4.3.1/</a:t>
                      </a:r>
                      <a:r>
                        <a:rPr lang="nl-BE" sz="24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css</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/bootstrap.min.css"&gt;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297421" y="1564553"/>
            <a:ext cx="900000" cy="900000"/>
          </a:xfrm>
          <a:prstGeom prst="rect">
            <a:avLst/>
          </a:prstGeom>
        </p:spPr>
      </p:pic>
      <p:sp>
        <p:nvSpPr>
          <p:cNvPr id="18" name="Rechthoek 17"/>
          <p:cNvSpPr/>
          <p:nvPr/>
        </p:nvSpPr>
        <p:spPr>
          <a:xfrm>
            <a:off x="1446951" y="1564553"/>
            <a:ext cx="1057870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Bootstrap via CDN</a:t>
            </a:r>
            <a:endParaRPr lang="nl-BE" sz="3600" dirty="0"/>
          </a:p>
        </p:txBody>
      </p:sp>
      <p:sp>
        <p:nvSpPr>
          <p:cNvPr id="2" name="Ovaal 1"/>
          <p:cNvSpPr/>
          <p:nvPr/>
        </p:nvSpPr>
        <p:spPr>
          <a:xfrm>
            <a:off x="1436913" y="3929798"/>
            <a:ext cx="1050587" cy="10650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3" name="Plus 2"/>
          <p:cNvSpPr/>
          <p:nvPr/>
        </p:nvSpPr>
        <p:spPr>
          <a:xfrm>
            <a:off x="1500142" y="3972652"/>
            <a:ext cx="924128" cy="1005842"/>
          </a:xfrm>
          <a:prstGeom prst="mathPl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hthoek 20"/>
          <p:cNvSpPr/>
          <p:nvPr/>
        </p:nvSpPr>
        <p:spPr>
          <a:xfrm>
            <a:off x="7211901" y="4656784"/>
            <a:ext cx="4623419" cy="20464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200" dirty="0" smtClean="0"/>
              <a:t>Je wordt afhankelijk van de CDN.</a:t>
            </a:r>
            <a:endParaRPr lang="nl-BE" sz="3200" dirty="0"/>
          </a:p>
        </p:txBody>
      </p:sp>
      <p:sp>
        <p:nvSpPr>
          <p:cNvPr id="22" name="Ovaal 21"/>
          <p:cNvSpPr/>
          <p:nvPr/>
        </p:nvSpPr>
        <p:spPr>
          <a:xfrm>
            <a:off x="7211901" y="3923145"/>
            <a:ext cx="1050587" cy="106507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26" name="Min 25"/>
          <p:cNvSpPr/>
          <p:nvPr/>
        </p:nvSpPr>
        <p:spPr>
          <a:xfrm>
            <a:off x="7275130" y="3965999"/>
            <a:ext cx="924128" cy="1005842"/>
          </a:xfrm>
          <a:prstGeom prst="mathMinus">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34498683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167</a:t>
            </a:r>
            <a:endParaRPr lang="nl-BE" dirty="0">
              <a:solidFill>
                <a:schemeClr val="accent2">
                  <a:lumMod val="75000"/>
                </a:schemeClr>
              </a:solidFill>
            </a:endParaRPr>
          </a:p>
        </p:txBody>
      </p:sp>
      <p:sp>
        <p:nvSpPr>
          <p:cNvPr id="20"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297421" y="1564553"/>
            <a:ext cx="900000" cy="900000"/>
          </a:xfrm>
          <a:prstGeom prst="rect">
            <a:avLst/>
          </a:prstGeom>
        </p:spPr>
      </p:pic>
      <p:sp>
        <p:nvSpPr>
          <p:cNvPr id="23" name="Rechthoek 22"/>
          <p:cNvSpPr/>
          <p:nvPr/>
        </p:nvSpPr>
        <p:spPr>
          <a:xfrm>
            <a:off x="1446952" y="1438093"/>
            <a:ext cx="5080309"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bootstrap.css</a:t>
            </a:r>
            <a:endParaRPr lang="nl-BE" sz="3600" dirty="0"/>
          </a:p>
        </p:txBody>
      </p:sp>
      <p:sp>
        <p:nvSpPr>
          <p:cNvPr id="24" name="Rechthoek 23"/>
          <p:cNvSpPr/>
          <p:nvPr/>
        </p:nvSpPr>
        <p:spPr>
          <a:xfrm>
            <a:off x="6961437" y="1438093"/>
            <a:ext cx="5080309"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bootstrap.min.css</a:t>
            </a:r>
            <a:endParaRPr lang="nl-BE" sz="3600" dirty="0"/>
          </a:p>
        </p:txBody>
      </p:sp>
      <p:sp>
        <p:nvSpPr>
          <p:cNvPr id="14" name="Rechthoek 13"/>
          <p:cNvSpPr/>
          <p:nvPr/>
        </p:nvSpPr>
        <p:spPr>
          <a:xfrm>
            <a:off x="1446952" y="2247089"/>
            <a:ext cx="5080309" cy="4462803"/>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1100" dirty="0" err="1">
                <a:solidFill>
                  <a:schemeClr val="tx1"/>
                </a:solidFill>
              </a:rPr>
              <a:t>hr</a:t>
            </a:r>
            <a:r>
              <a:rPr lang="nl-BE" sz="1100" dirty="0">
                <a:solidFill>
                  <a:schemeClr val="tx1"/>
                </a:solidFill>
              </a:rPr>
              <a:t> {</a:t>
            </a:r>
          </a:p>
          <a:p>
            <a:r>
              <a:rPr lang="nl-BE" sz="1100" dirty="0">
                <a:solidFill>
                  <a:schemeClr val="tx1"/>
                </a:solidFill>
              </a:rPr>
              <a:t>  </a:t>
            </a:r>
            <a:r>
              <a:rPr lang="nl-BE" sz="1100" dirty="0" err="1">
                <a:solidFill>
                  <a:schemeClr val="tx1"/>
                </a:solidFill>
              </a:rPr>
              <a:t>margin</a:t>
            </a:r>
            <a:r>
              <a:rPr lang="nl-BE" sz="1100" dirty="0">
                <a:solidFill>
                  <a:schemeClr val="tx1"/>
                </a:solidFill>
              </a:rPr>
              <a:t>: 1rem 0;</a:t>
            </a:r>
          </a:p>
          <a:p>
            <a:r>
              <a:rPr lang="nl-BE" sz="1100" dirty="0">
                <a:solidFill>
                  <a:schemeClr val="tx1"/>
                </a:solidFill>
              </a:rPr>
              <a:t>  </a:t>
            </a:r>
            <a:r>
              <a:rPr lang="nl-BE" sz="1100" dirty="0" err="1">
                <a:solidFill>
                  <a:schemeClr val="tx1"/>
                </a:solidFill>
              </a:rPr>
              <a:t>color</a:t>
            </a:r>
            <a:r>
              <a:rPr lang="nl-BE" sz="1100" dirty="0">
                <a:solidFill>
                  <a:schemeClr val="tx1"/>
                </a:solidFill>
              </a:rPr>
              <a:t>: </a:t>
            </a:r>
            <a:r>
              <a:rPr lang="nl-BE" sz="1100" dirty="0" err="1">
                <a:solidFill>
                  <a:schemeClr val="tx1"/>
                </a:solidFill>
              </a:rPr>
              <a:t>inherit</a:t>
            </a:r>
            <a:r>
              <a:rPr lang="nl-BE" sz="1100" dirty="0">
                <a:solidFill>
                  <a:schemeClr val="tx1"/>
                </a:solidFill>
              </a:rPr>
              <a:t>;</a:t>
            </a:r>
          </a:p>
          <a:p>
            <a:r>
              <a:rPr lang="nl-BE" sz="1100" dirty="0">
                <a:solidFill>
                  <a:schemeClr val="tx1"/>
                </a:solidFill>
              </a:rPr>
              <a:t>  background-</a:t>
            </a:r>
            <a:r>
              <a:rPr lang="nl-BE" sz="1100" dirty="0" err="1">
                <a:solidFill>
                  <a:schemeClr val="tx1"/>
                </a:solidFill>
              </a:rPr>
              <a:t>color</a:t>
            </a:r>
            <a:r>
              <a:rPr lang="nl-BE" sz="1100" dirty="0">
                <a:solidFill>
                  <a:schemeClr val="tx1"/>
                </a:solidFill>
              </a:rPr>
              <a:t>: </a:t>
            </a:r>
            <a:r>
              <a:rPr lang="nl-BE" sz="1100" dirty="0" err="1">
                <a:solidFill>
                  <a:schemeClr val="tx1"/>
                </a:solidFill>
              </a:rPr>
              <a:t>currentColor</a:t>
            </a:r>
            <a:r>
              <a:rPr lang="nl-BE" sz="1100" dirty="0">
                <a:solidFill>
                  <a:schemeClr val="tx1"/>
                </a:solidFill>
              </a:rPr>
              <a:t>;</a:t>
            </a:r>
          </a:p>
          <a:p>
            <a:r>
              <a:rPr lang="nl-BE" sz="1100" dirty="0">
                <a:solidFill>
                  <a:schemeClr val="tx1"/>
                </a:solidFill>
              </a:rPr>
              <a:t>  border: 0;</a:t>
            </a:r>
          </a:p>
          <a:p>
            <a:r>
              <a:rPr lang="nl-BE" sz="1100" dirty="0">
                <a:solidFill>
                  <a:schemeClr val="tx1"/>
                </a:solidFill>
              </a:rPr>
              <a:t>  </a:t>
            </a:r>
            <a:r>
              <a:rPr lang="nl-BE" sz="1100" dirty="0" err="1">
                <a:solidFill>
                  <a:schemeClr val="tx1"/>
                </a:solidFill>
              </a:rPr>
              <a:t>opacity</a:t>
            </a:r>
            <a:r>
              <a:rPr lang="nl-BE" sz="1100" dirty="0">
                <a:solidFill>
                  <a:schemeClr val="tx1"/>
                </a:solidFill>
              </a:rPr>
              <a:t>: 0.25;</a:t>
            </a:r>
          </a:p>
          <a:p>
            <a:r>
              <a:rPr lang="nl-BE" sz="1100" dirty="0">
                <a:solidFill>
                  <a:schemeClr val="tx1"/>
                </a:solidFill>
              </a:rPr>
              <a:t>}</a:t>
            </a:r>
          </a:p>
          <a:p>
            <a:endParaRPr lang="nl-BE" sz="1100" dirty="0">
              <a:solidFill>
                <a:schemeClr val="tx1"/>
              </a:solidFill>
            </a:endParaRPr>
          </a:p>
          <a:p>
            <a:r>
              <a:rPr lang="nl-BE" sz="1100" dirty="0" err="1">
                <a:solidFill>
                  <a:schemeClr val="tx1"/>
                </a:solidFill>
              </a:rPr>
              <a:t>hr:not</a:t>
            </a:r>
            <a:r>
              <a:rPr lang="nl-BE" sz="1100" dirty="0">
                <a:solidFill>
                  <a:schemeClr val="tx1"/>
                </a:solidFill>
              </a:rPr>
              <a:t>([</a:t>
            </a:r>
            <a:r>
              <a:rPr lang="nl-BE" sz="1100" dirty="0" err="1">
                <a:solidFill>
                  <a:schemeClr val="tx1"/>
                </a:solidFill>
              </a:rPr>
              <a:t>size</a:t>
            </a:r>
            <a:r>
              <a:rPr lang="nl-BE" sz="1100" dirty="0">
                <a:solidFill>
                  <a:schemeClr val="tx1"/>
                </a:solidFill>
              </a:rPr>
              <a:t>]) {</a:t>
            </a:r>
          </a:p>
          <a:p>
            <a:r>
              <a:rPr lang="nl-BE" sz="1100" dirty="0">
                <a:solidFill>
                  <a:schemeClr val="tx1"/>
                </a:solidFill>
              </a:rPr>
              <a:t>  </a:t>
            </a:r>
            <a:r>
              <a:rPr lang="nl-BE" sz="1100" dirty="0" err="1">
                <a:solidFill>
                  <a:schemeClr val="tx1"/>
                </a:solidFill>
              </a:rPr>
              <a:t>height</a:t>
            </a:r>
            <a:r>
              <a:rPr lang="nl-BE" sz="1100" dirty="0">
                <a:solidFill>
                  <a:schemeClr val="tx1"/>
                </a:solidFill>
              </a:rPr>
              <a:t>: 1px;</a:t>
            </a:r>
          </a:p>
          <a:p>
            <a:r>
              <a:rPr lang="nl-BE" sz="1100" dirty="0">
                <a:solidFill>
                  <a:schemeClr val="tx1"/>
                </a:solidFill>
              </a:rPr>
              <a:t>}</a:t>
            </a:r>
          </a:p>
          <a:p>
            <a:endParaRPr lang="nl-BE" sz="1100" dirty="0">
              <a:solidFill>
                <a:schemeClr val="tx1"/>
              </a:solidFill>
            </a:endParaRPr>
          </a:p>
          <a:p>
            <a:r>
              <a:rPr lang="nl-BE" sz="1100" dirty="0">
                <a:solidFill>
                  <a:schemeClr val="tx1"/>
                </a:solidFill>
              </a:rPr>
              <a:t>h6, .h6, h5, .h5, h4, .h4, h3, .h3, h2, .h2, h1, .h1 {</a:t>
            </a:r>
          </a:p>
          <a:p>
            <a:r>
              <a:rPr lang="nl-BE" sz="1100" dirty="0">
                <a:solidFill>
                  <a:schemeClr val="tx1"/>
                </a:solidFill>
              </a:rPr>
              <a:t>  </a:t>
            </a:r>
            <a:r>
              <a:rPr lang="nl-BE" sz="1100" dirty="0" err="1">
                <a:solidFill>
                  <a:schemeClr val="tx1"/>
                </a:solidFill>
              </a:rPr>
              <a:t>margin</a:t>
            </a:r>
            <a:r>
              <a:rPr lang="nl-BE" sz="1100" dirty="0">
                <a:solidFill>
                  <a:schemeClr val="tx1"/>
                </a:solidFill>
              </a:rPr>
              <a:t>-top: 0;</a:t>
            </a:r>
          </a:p>
          <a:p>
            <a:r>
              <a:rPr lang="nl-BE" sz="1100" dirty="0">
                <a:solidFill>
                  <a:schemeClr val="tx1"/>
                </a:solidFill>
              </a:rPr>
              <a:t>  </a:t>
            </a:r>
            <a:r>
              <a:rPr lang="nl-BE" sz="1100" dirty="0" err="1">
                <a:solidFill>
                  <a:schemeClr val="tx1"/>
                </a:solidFill>
              </a:rPr>
              <a:t>margin-bottom</a:t>
            </a:r>
            <a:r>
              <a:rPr lang="nl-BE" sz="1100" dirty="0">
                <a:solidFill>
                  <a:schemeClr val="tx1"/>
                </a:solidFill>
              </a:rPr>
              <a:t>: 0.5rem;</a:t>
            </a:r>
          </a:p>
          <a:p>
            <a:r>
              <a:rPr lang="nl-BE" sz="1100" dirty="0">
                <a:solidFill>
                  <a:schemeClr val="tx1"/>
                </a:solidFill>
              </a:rPr>
              <a:t>  font-</a:t>
            </a:r>
            <a:r>
              <a:rPr lang="nl-BE" sz="1100" dirty="0" err="1">
                <a:solidFill>
                  <a:schemeClr val="tx1"/>
                </a:solidFill>
              </a:rPr>
              <a:t>weight</a:t>
            </a:r>
            <a:r>
              <a:rPr lang="nl-BE" sz="1100" dirty="0">
                <a:solidFill>
                  <a:schemeClr val="tx1"/>
                </a:solidFill>
              </a:rPr>
              <a:t>: 500;</a:t>
            </a:r>
          </a:p>
          <a:p>
            <a:r>
              <a:rPr lang="nl-BE" sz="1100" dirty="0">
                <a:solidFill>
                  <a:schemeClr val="tx1"/>
                </a:solidFill>
              </a:rPr>
              <a:t>  line-</a:t>
            </a:r>
            <a:r>
              <a:rPr lang="nl-BE" sz="1100" dirty="0" err="1">
                <a:solidFill>
                  <a:schemeClr val="tx1"/>
                </a:solidFill>
              </a:rPr>
              <a:t>height</a:t>
            </a:r>
            <a:r>
              <a:rPr lang="nl-BE" sz="1100" dirty="0">
                <a:solidFill>
                  <a:schemeClr val="tx1"/>
                </a:solidFill>
              </a:rPr>
              <a:t>: 1.2;</a:t>
            </a:r>
          </a:p>
          <a:p>
            <a:r>
              <a:rPr lang="nl-BE" sz="1100" dirty="0">
                <a:solidFill>
                  <a:schemeClr val="tx1"/>
                </a:solidFill>
              </a:rPr>
              <a:t>}</a:t>
            </a:r>
          </a:p>
          <a:p>
            <a:endParaRPr lang="nl-BE" sz="1100" dirty="0">
              <a:solidFill>
                <a:schemeClr val="tx1"/>
              </a:solidFill>
            </a:endParaRPr>
          </a:p>
          <a:p>
            <a:r>
              <a:rPr lang="nl-BE" sz="1100" dirty="0">
                <a:solidFill>
                  <a:schemeClr val="tx1"/>
                </a:solidFill>
              </a:rPr>
              <a:t>h1, .h1 {</a:t>
            </a:r>
          </a:p>
          <a:p>
            <a:r>
              <a:rPr lang="nl-BE" sz="1100" dirty="0">
                <a:solidFill>
                  <a:schemeClr val="tx1"/>
                </a:solidFill>
              </a:rPr>
              <a:t>  font-</a:t>
            </a:r>
            <a:r>
              <a:rPr lang="nl-BE" sz="1100" dirty="0" err="1">
                <a:solidFill>
                  <a:schemeClr val="tx1"/>
                </a:solidFill>
              </a:rPr>
              <a:t>size</a:t>
            </a:r>
            <a:r>
              <a:rPr lang="nl-BE" sz="1100" dirty="0">
                <a:solidFill>
                  <a:schemeClr val="tx1"/>
                </a:solidFill>
              </a:rPr>
              <a:t>: </a:t>
            </a:r>
            <a:r>
              <a:rPr lang="nl-BE" sz="1100" dirty="0" err="1">
                <a:solidFill>
                  <a:schemeClr val="tx1"/>
                </a:solidFill>
              </a:rPr>
              <a:t>calc</a:t>
            </a:r>
            <a:r>
              <a:rPr lang="nl-BE" sz="1100" dirty="0">
                <a:solidFill>
                  <a:schemeClr val="tx1"/>
                </a:solidFill>
              </a:rPr>
              <a:t>(1.375rem + 1.5vw);</a:t>
            </a:r>
          </a:p>
          <a:p>
            <a:r>
              <a:rPr lang="nl-BE" sz="1100" dirty="0">
                <a:solidFill>
                  <a:schemeClr val="tx1"/>
                </a:solidFill>
              </a:rPr>
              <a:t>}</a:t>
            </a:r>
          </a:p>
          <a:p>
            <a:r>
              <a:rPr lang="nl-BE" sz="1100" dirty="0">
                <a:solidFill>
                  <a:schemeClr val="tx1"/>
                </a:solidFill>
              </a:rPr>
              <a:t>@media (min-</a:t>
            </a:r>
            <a:r>
              <a:rPr lang="nl-BE" sz="1100" dirty="0" err="1">
                <a:solidFill>
                  <a:schemeClr val="tx1"/>
                </a:solidFill>
              </a:rPr>
              <a:t>width</a:t>
            </a:r>
            <a:r>
              <a:rPr lang="nl-BE" sz="1100" dirty="0">
                <a:solidFill>
                  <a:schemeClr val="tx1"/>
                </a:solidFill>
              </a:rPr>
              <a:t>: 1200px) {</a:t>
            </a:r>
          </a:p>
          <a:p>
            <a:r>
              <a:rPr lang="nl-BE" sz="1100" dirty="0">
                <a:solidFill>
                  <a:schemeClr val="tx1"/>
                </a:solidFill>
              </a:rPr>
              <a:t>  h1, .h1 {</a:t>
            </a:r>
          </a:p>
          <a:p>
            <a:r>
              <a:rPr lang="nl-BE" sz="1100" dirty="0">
                <a:solidFill>
                  <a:schemeClr val="tx1"/>
                </a:solidFill>
              </a:rPr>
              <a:t>    font-</a:t>
            </a:r>
            <a:r>
              <a:rPr lang="nl-BE" sz="1100" dirty="0" err="1">
                <a:solidFill>
                  <a:schemeClr val="tx1"/>
                </a:solidFill>
              </a:rPr>
              <a:t>size</a:t>
            </a:r>
            <a:r>
              <a:rPr lang="nl-BE" sz="1100" dirty="0">
                <a:solidFill>
                  <a:schemeClr val="tx1"/>
                </a:solidFill>
              </a:rPr>
              <a:t>: 2.5rem;</a:t>
            </a:r>
          </a:p>
          <a:p>
            <a:r>
              <a:rPr lang="nl-BE" sz="1100" dirty="0">
                <a:solidFill>
                  <a:schemeClr val="tx1"/>
                </a:solidFill>
              </a:rPr>
              <a:t>  </a:t>
            </a:r>
            <a:r>
              <a:rPr lang="nl-BE" sz="1100" dirty="0" smtClean="0">
                <a:solidFill>
                  <a:schemeClr val="tx1"/>
                </a:solidFill>
              </a:rPr>
              <a:t>}</a:t>
            </a:r>
            <a:endParaRPr lang="nl-BE" sz="1100" dirty="0">
              <a:solidFill>
                <a:schemeClr val="tx1"/>
              </a:solidFill>
            </a:endParaRPr>
          </a:p>
        </p:txBody>
      </p:sp>
      <p:sp>
        <p:nvSpPr>
          <p:cNvPr id="27" name="Rechthoek 26"/>
          <p:cNvSpPr/>
          <p:nvPr/>
        </p:nvSpPr>
        <p:spPr>
          <a:xfrm>
            <a:off x="6961436" y="2247088"/>
            <a:ext cx="5080309" cy="4462803"/>
          </a:xfrm>
          <a:prstGeom prst="rect">
            <a:avLst/>
          </a:prstGeom>
          <a:solidFill>
            <a:schemeClr val="bg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1100" dirty="0" err="1">
                <a:solidFill>
                  <a:schemeClr val="tx1"/>
                </a:solidFill>
              </a:rPr>
              <a:t>hr</a:t>
            </a:r>
            <a:r>
              <a:rPr lang="nl-BE" sz="1100" dirty="0">
                <a:solidFill>
                  <a:schemeClr val="tx1"/>
                </a:solidFill>
              </a:rPr>
              <a:t>{margin:1rem 0;color:inherit;background-color:currentColor;border:0</a:t>
            </a:r>
            <a:r>
              <a:rPr lang="nl-BE" sz="1100" dirty="0" smtClean="0">
                <a:solidFill>
                  <a:schemeClr val="tx1"/>
                </a:solidFill>
              </a:rPr>
              <a:t>;</a:t>
            </a:r>
          </a:p>
          <a:p>
            <a:r>
              <a:rPr lang="nl-BE" sz="1100" dirty="0" smtClean="0">
                <a:solidFill>
                  <a:schemeClr val="tx1"/>
                </a:solidFill>
              </a:rPr>
              <a:t>opacity:.</a:t>
            </a:r>
            <a:r>
              <a:rPr lang="nl-BE" sz="1100" dirty="0">
                <a:solidFill>
                  <a:schemeClr val="tx1"/>
                </a:solidFill>
              </a:rPr>
              <a:t>25}</a:t>
            </a:r>
            <a:r>
              <a:rPr lang="nl-BE" sz="1100" dirty="0" err="1">
                <a:solidFill>
                  <a:schemeClr val="tx1"/>
                </a:solidFill>
              </a:rPr>
              <a:t>hr:not</a:t>
            </a:r>
            <a:r>
              <a:rPr lang="nl-BE" sz="1100" dirty="0">
                <a:solidFill>
                  <a:schemeClr val="tx1"/>
                </a:solidFill>
              </a:rPr>
              <a:t>([</a:t>
            </a:r>
            <a:r>
              <a:rPr lang="nl-BE" sz="1100" dirty="0" err="1">
                <a:solidFill>
                  <a:schemeClr val="tx1"/>
                </a:solidFill>
              </a:rPr>
              <a:t>size</a:t>
            </a:r>
            <a:r>
              <a:rPr lang="nl-BE" sz="1100" dirty="0">
                <a:solidFill>
                  <a:schemeClr val="tx1"/>
                </a:solidFill>
              </a:rPr>
              <a:t>]){height:1px}.h1,.h2,.h3,.h4,.h5,.h6,h1,h2,h3,h4,h5,h6{margin-top:0;margin-bottom:.5rem;font-weight:500;line-height:1.2}.</a:t>
            </a:r>
            <a:r>
              <a:rPr lang="nl-BE" sz="1100" dirty="0" smtClean="0">
                <a:solidFill>
                  <a:schemeClr val="tx1"/>
                </a:solidFill>
              </a:rPr>
              <a:t>h1,h1 {</a:t>
            </a:r>
            <a:r>
              <a:rPr lang="nl-BE" sz="1100" dirty="0" err="1" smtClean="0">
                <a:solidFill>
                  <a:schemeClr val="tx1"/>
                </a:solidFill>
              </a:rPr>
              <a:t>font-size:calc</a:t>
            </a:r>
            <a:r>
              <a:rPr lang="nl-BE" sz="1100" dirty="0" smtClean="0">
                <a:solidFill>
                  <a:schemeClr val="tx1"/>
                </a:solidFill>
              </a:rPr>
              <a:t>(1.375rem </a:t>
            </a:r>
            <a:r>
              <a:rPr lang="nl-BE" sz="1100" dirty="0">
                <a:solidFill>
                  <a:schemeClr val="tx1"/>
                </a:solidFill>
              </a:rPr>
              <a:t>+ 1.5vw)}@media (min-width:1200px){.h1,h1{font-size:2.5rem}}.h2,h2{</a:t>
            </a:r>
            <a:r>
              <a:rPr lang="nl-BE" sz="1100" dirty="0" err="1">
                <a:solidFill>
                  <a:schemeClr val="tx1"/>
                </a:solidFill>
              </a:rPr>
              <a:t>font-size:calc</a:t>
            </a:r>
            <a:r>
              <a:rPr lang="nl-BE" sz="1100" dirty="0">
                <a:solidFill>
                  <a:schemeClr val="tx1"/>
                </a:solidFill>
              </a:rPr>
              <a:t>(1.325rem + .9vw)}@media (min-</a:t>
            </a:r>
            <a:r>
              <a:rPr lang="nl-BE" sz="1100" dirty="0" err="1">
                <a:solidFill>
                  <a:schemeClr val="tx1"/>
                </a:solidFill>
              </a:rPr>
              <a:t>width</a:t>
            </a:r>
            <a:r>
              <a:rPr lang="nl-BE" sz="1100" dirty="0" smtClean="0">
                <a:solidFill>
                  <a:schemeClr val="tx1"/>
                </a:solidFill>
              </a:rPr>
              <a:t>: 1200px){.</a:t>
            </a:r>
            <a:r>
              <a:rPr lang="nl-BE" sz="1100" dirty="0">
                <a:solidFill>
                  <a:schemeClr val="tx1"/>
                </a:solidFill>
              </a:rPr>
              <a:t>h2,h2{font-size:2rem}}.h3,h3{</a:t>
            </a:r>
            <a:r>
              <a:rPr lang="nl-BE" sz="1100" dirty="0" err="1">
                <a:solidFill>
                  <a:schemeClr val="tx1"/>
                </a:solidFill>
              </a:rPr>
              <a:t>font-size:calc</a:t>
            </a:r>
            <a:r>
              <a:rPr lang="nl-BE" sz="1100" dirty="0">
                <a:solidFill>
                  <a:schemeClr val="tx1"/>
                </a:solidFill>
              </a:rPr>
              <a:t>(1.3rem + .6vw)}@media (min-width:1200px){.h3,h3{font-size:1.75rem}}.h4,h4{</a:t>
            </a:r>
            <a:r>
              <a:rPr lang="nl-BE" sz="1100" dirty="0" err="1">
                <a:solidFill>
                  <a:schemeClr val="tx1"/>
                </a:solidFill>
              </a:rPr>
              <a:t>font-size:calc</a:t>
            </a:r>
            <a:r>
              <a:rPr lang="nl-BE" sz="1100" dirty="0">
                <a:solidFill>
                  <a:schemeClr val="tx1"/>
                </a:solidFill>
              </a:rPr>
              <a:t>(1.275rem + .3vw)}@media (min-width:1200px){.h4,h4{font-size:1.5rem}}.h5,h5{font-size:1.25rem}.h6,h6{font-size:1rem}p{margin-top:0;margin-bottom:1rem</a:t>
            </a:r>
            <a:r>
              <a:rPr lang="nl-BE" sz="1100" dirty="0" smtClean="0">
                <a:solidFill>
                  <a:schemeClr val="tx1"/>
                </a:solidFill>
              </a:rPr>
              <a:t>} </a:t>
            </a:r>
            <a:r>
              <a:rPr lang="nl-BE" sz="1100" dirty="0" err="1" smtClean="0">
                <a:solidFill>
                  <a:schemeClr val="tx1"/>
                </a:solidFill>
              </a:rPr>
              <a:t>abbr</a:t>
            </a:r>
            <a:r>
              <a:rPr lang="nl-BE" sz="1100" dirty="0" smtClean="0">
                <a:solidFill>
                  <a:schemeClr val="tx1"/>
                </a:solidFill>
              </a:rPr>
              <a:t>[data-</a:t>
            </a:r>
            <a:r>
              <a:rPr lang="nl-BE" sz="1100" dirty="0" err="1" smtClean="0">
                <a:solidFill>
                  <a:schemeClr val="tx1"/>
                </a:solidFill>
              </a:rPr>
              <a:t>bs</a:t>
            </a:r>
            <a:r>
              <a:rPr lang="nl-BE" sz="1100" dirty="0" smtClean="0">
                <a:solidFill>
                  <a:schemeClr val="tx1"/>
                </a:solidFill>
              </a:rPr>
              <a:t>-</a:t>
            </a:r>
            <a:r>
              <a:rPr lang="nl-BE" sz="1100" dirty="0" err="1" smtClean="0">
                <a:solidFill>
                  <a:schemeClr val="tx1"/>
                </a:solidFill>
              </a:rPr>
              <a:t>original-title</a:t>
            </a:r>
            <a:r>
              <a:rPr lang="nl-BE" sz="1100" dirty="0">
                <a:solidFill>
                  <a:schemeClr val="tx1"/>
                </a:solidFill>
              </a:rPr>
              <a:t>],</a:t>
            </a:r>
            <a:r>
              <a:rPr lang="nl-BE" sz="1100" dirty="0" err="1">
                <a:solidFill>
                  <a:schemeClr val="tx1"/>
                </a:solidFill>
              </a:rPr>
              <a:t>abbr</a:t>
            </a:r>
            <a:r>
              <a:rPr lang="nl-BE" sz="1100" dirty="0">
                <a:solidFill>
                  <a:schemeClr val="tx1"/>
                </a:solidFill>
              </a:rPr>
              <a:t>[</a:t>
            </a:r>
            <a:r>
              <a:rPr lang="nl-BE" sz="1100" dirty="0" err="1">
                <a:solidFill>
                  <a:schemeClr val="tx1"/>
                </a:solidFill>
              </a:rPr>
              <a:t>title</a:t>
            </a:r>
            <a:r>
              <a:rPr lang="nl-BE" sz="1100" dirty="0">
                <a:solidFill>
                  <a:schemeClr val="tx1"/>
                </a:solidFill>
              </a:rPr>
              <a:t>]{-</a:t>
            </a:r>
            <a:r>
              <a:rPr lang="nl-BE" sz="1100" dirty="0" err="1">
                <a:solidFill>
                  <a:schemeClr val="tx1"/>
                </a:solidFill>
              </a:rPr>
              <a:t>webkit-text-decoration:underline</a:t>
            </a:r>
            <a:r>
              <a:rPr lang="nl-BE" sz="1100" dirty="0">
                <a:solidFill>
                  <a:schemeClr val="tx1"/>
                </a:solidFill>
              </a:rPr>
              <a:t> </a:t>
            </a:r>
            <a:r>
              <a:rPr lang="nl-BE" sz="1100" dirty="0" err="1">
                <a:solidFill>
                  <a:schemeClr val="tx1"/>
                </a:solidFill>
              </a:rPr>
              <a:t>dotted;text-decoration:underline</a:t>
            </a:r>
            <a:r>
              <a:rPr lang="nl-BE" sz="1100" dirty="0">
                <a:solidFill>
                  <a:schemeClr val="tx1"/>
                </a:solidFill>
              </a:rPr>
              <a:t> </a:t>
            </a:r>
            <a:r>
              <a:rPr lang="nl-BE" sz="1100" dirty="0" err="1">
                <a:solidFill>
                  <a:schemeClr val="tx1"/>
                </a:solidFill>
              </a:rPr>
              <a:t>dotted;cursor:help</a:t>
            </a:r>
            <a:r>
              <a:rPr lang="nl-BE" sz="1100" dirty="0">
                <a:solidFill>
                  <a:schemeClr val="tx1"/>
                </a:solidFill>
              </a:rPr>
              <a:t>;-</a:t>
            </a:r>
            <a:r>
              <a:rPr lang="nl-BE" sz="1100" dirty="0" smtClean="0">
                <a:solidFill>
                  <a:schemeClr val="tx1"/>
                </a:solidFill>
              </a:rPr>
              <a:t>webkit-text-decoration-skip-ink:none;text-decoration-skip-ink:none}</a:t>
            </a:r>
            <a:r>
              <a:rPr lang="nl-BE" sz="1100" dirty="0" err="1" smtClean="0">
                <a:solidFill>
                  <a:schemeClr val="tx1"/>
                </a:solidFill>
              </a:rPr>
              <a:t>address</a:t>
            </a:r>
            <a:r>
              <a:rPr lang="nl-BE" sz="1100" dirty="0" smtClean="0">
                <a:solidFill>
                  <a:schemeClr val="tx1"/>
                </a:solidFill>
              </a:rPr>
              <a:t>{margin-bottom:1rem;font-style:normal;line-height:inherit}</a:t>
            </a:r>
            <a:r>
              <a:rPr lang="nl-BE" sz="1100" dirty="0" err="1" smtClean="0">
                <a:solidFill>
                  <a:schemeClr val="tx1"/>
                </a:solidFill>
              </a:rPr>
              <a:t>ol,ul</a:t>
            </a:r>
            <a:r>
              <a:rPr lang="nl-BE" sz="1100" dirty="0" smtClean="0">
                <a:solidFill>
                  <a:schemeClr val="tx1"/>
                </a:solidFill>
              </a:rPr>
              <a:t>{padding-left:2rem} </a:t>
            </a:r>
            <a:r>
              <a:rPr lang="nl-BE" sz="1100" dirty="0" err="1" smtClean="0">
                <a:solidFill>
                  <a:schemeClr val="tx1"/>
                </a:solidFill>
              </a:rPr>
              <a:t>dl,ol,ul</a:t>
            </a:r>
            <a:r>
              <a:rPr lang="nl-BE" sz="1100" dirty="0" smtClean="0">
                <a:solidFill>
                  <a:schemeClr val="tx1"/>
                </a:solidFill>
              </a:rPr>
              <a:t>{margin-top:0;margin-bottom:1rem}</a:t>
            </a:r>
            <a:r>
              <a:rPr lang="nl-BE" sz="1100" dirty="0" err="1" smtClean="0">
                <a:solidFill>
                  <a:schemeClr val="tx1"/>
                </a:solidFill>
              </a:rPr>
              <a:t>ol</a:t>
            </a:r>
            <a:r>
              <a:rPr lang="nl-BE" sz="1100" dirty="0" smtClean="0">
                <a:solidFill>
                  <a:schemeClr val="tx1"/>
                </a:solidFill>
              </a:rPr>
              <a:t> </a:t>
            </a:r>
            <a:r>
              <a:rPr lang="nl-BE" sz="1100" dirty="0" err="1">
                <a:solidFill>
                  <a:schemeClr val="tx1"/>
                </a:solidFill>
              </a:rPr>
              <a:t>ol,ol</a:t>
            </a:r>
            <a:r>
              <a:rPr lang="nl-BE" sz="1100" dirty="0">
                <a:solidFill>
                  <a:schemeClr val="tx1"/>
                </a:solidFill>
              </a:rPr>
              <a:t> </a:t>
            </a:r>
            <a:r>
              <a:rPr lang="nl-BE" sz="1100" dirty="0" err="1">
                <a:solidFill>
                  <a:schemeClr val="tx1"/>
                </a:solidFill>
              </a:rPr>
              <a:t>ul,ul</a:t>
            </a:r>
            <a:r>
              <a:rPr lang="nl-BE" sz="1100" dirty="0">
                <a:solidFill>
                  <a:schemeClr val="tx1"/>
                </a:solidFill>
              </a:rPr>
              <a:t> </a:t>
            </a:r>
            <a:r>
              <a:rPr lang="nl-BE" sz="1100" dirty="0" err="1">
                <a:solidFill>
                  <a:schemeClr val="tx1"/>
                </a:solidFill>
              </a:rPr>
              <a:t>ol,ul</a:t>
            </a:r>
            <a:r>
              <a:rPr lang="nl-BE" sz="1100" dirty="0">
                <a:solidFill>
                  <a:schemeClr val="tx1"/>
                </a:solidFill>
              </a:rPr>
              <a:t> </a:t>
            </a:r>
            <a:r>
              <a:rPr lang="nl-BE" sz="1100" dirty="0" err="1">
                <a:solidFill>
                  <a:schemeClr val="tx1"/>
                </a:solidFill>
              </a:rPr>
              <a:t>ul</a:t>
            </a:r>
            <a:r>
              <a:rPr lang="nl-BE" sz="1100" dirty="0">
                <a:solidFill>
                  <a:schemeClr val="tx1"/>
                </a:solidFill>
              </a:rPr>
              <a:t>{margin-bottom:0}</a:t>
            </a:r>
            <a:r>
              <a:rPr lang="nl-BE" sz="1100" dirty="0" err="1">
                <a:solidFill>
                  <a:schemeClr val="tx1"/>
                </a:solidFill>
              </a:rPr>
              <a:t>dt</a:t>
            </a:r>
            <a:r>
              <a:rPr lang="nl-BE" sz="1100" dirty="0">
                <a:solidFill>
                  <a:schemeClr val="tx1"/>
                </a:solidFill>
              </a:rPr>
              <a:t>{font-weight:700}</a:t>
            </a:r>
            <a:r>
              <a:rPr lang="nl-BE" sz="1100" dirty="0" err="1">
                <a:solidFill>
                  <a:schemeClr val="tx1"/>
                </a:solidFill>
              </a:rPr>
              <a:t>dd</a:t>
            </a:r>
            <a:r>
              <a:rPr lang="nl-BE" sz="1100" dirty="0">
                <a:solidFill>
                  <a:schemeClr val="tx1"/>
                </a:solidFill>
              </a:rPr>
              <a:t>{margin-bottom:.</a:t>
            </a:r>
            <a:r>
              <a:rPr lang="nl-BE" sz="1100" dirty="0" smtClean="0">
                <a:solidFill>
                  <a:schemeClr val="tx1"/>
                </a:solidFill>
              </a:rPr>
              <a:t>5rem;margin-left:0} blockquote{margin:0 </a:t>
            </a:r>
            <a:r>
              <a:rPr lang="nl-BE" sz="1100" dirty="0">
                <a:solidFill>
                  <a:schemeClr val="tx1"/>
                </a:solidFill>
              </a:rPr>
              <a:t>0 1rem}</a:t>
            </a:r>
            <a:r>
              <a:rPr lang="nl-BE" sz="1100" dirty="0" err="1">
                <a:solidFill>
                  <a:schemeClr val="tx1"/>
                </a:solidFill>
              </a:rPr>
              <a:t>b,strong</a:t>
            </a:r>
            <a:r>
              <a:rPr lang="nl-BE" sz="1100" dirty="0">
                <a:solidFill>
                  <a:schemeClr val="tx1"/>
                </a:solidFill>
              </a:rPr>
              <a:t>{</a:t>
            </a:r>
            <a:r>
              <a:rPr lang="nl-BE" sz="1100" dirty="0" err="1">
                <a:solidFill>
                  <a:schemeClr val="tx1"/>
                </a:solidFill>
              </a:rPr>
              <a:t>font-weight:bolder</a:t>
            </a:r>
            <a:r>
              <a:rPr lang="nl-BE" sz="1100" dirty="0">
                <a:solidFill>
                  <a:schemeClr val="tx1"/>
                </a:solidFill>
              </a:rPr>
              <a:t>}.</a:t>
            </a:r>
            <a:r>
              <a:rPr lang="nl-BE" sz="1100" dirty="0" err="1">
                <a:solidFill>
                  <a:schemeClr val="tx1"/>
                </a:solidFill>
              </a:rPr>
              <a:t>small,small</a:t>
            </a:r>
            <a:r>
              <a:rPr lang="nl-BE" sz="1100" dirty="0">
                <a:solidFill>
                  <a:schemeClr val="tx1"/>
                </a:solidFill>
              </a:rPr>
              <a:t>{font-size:.875em}.</a:t>
            </a:r>
            <a:r>
              <a:rPr lang="nl-BE" sz="1100" dirty="0" err="1">
                <a:solidFill>
                  <a:schemeClr val="tx1"/>
                </a:solidFill>
              </a:rPr>
              <a:t>mark,mark</a:t>
            </a:r>
            <a:r>
              <a:rPr lang="nl-BE" sz="1100" dirty="0">
                <a:solidFill>
                  <a:schemeClr val="tx1"/>
                </a:solidFill>
              </a:rPr>
              <a:t>{padding:.2em;background-color:#</a:t>
            </a:r>
            <a:r>
              <a:rPr lang="nl-BE" sz="1100" dirty="0" smtClean="0">
                <a:solidFill>
                  <a:schemeClr val="tx1"/>
                </a:solidFill>
              </a:rPr>
              <a:t>fcf8e3}</a:t>
            </a:r>
            <a:r>
              <a:rPr lang="nl-BE" sz="1100" dirty="0" err="1" smtClean="0">
                <a:solidFill>
                  <a:schemeClr val="tx1"/>
                </a:solidFill>
              </a:rPr>
              <a:t>sub,sup</a:t>
            </a:r>
            <a:r>
              <a:rPr lang="nl-BE" sz="1100" dirty="0" smtClean="0">
                <a:solidFill>
                  <a:schemeClr val="tx1"/>
                </a:solidFill>
              </a:rPr>
              <a:t> {</a:t>
            </a:r>
            <a:r>
              <a:rPr lang="nl-BE" sz="1100" dirty="0">
                <a:solidFill>
                  <a:schemeClr val="tx1"/>
                </a:solidFill>
              </a:rPr>
              <a:t>position:relative;font-size:.</a:t>
            </a:r>
            <a:r>
              <a:rPr lang="nl-BE" sz="1100" dirty="0" smtClean="0">
                <a:solidFill>
                  <a:schemeClr val="tx1"/>
                </a:solidFill>
              </a:rPr>
              <a:t>75em;line-height:0;vertical-align:baseline}sub {</a:t>
            </a:r>
            <a:r>
              <a:rPr lang="nl-BE" sz="1100" dirty="0" err="1" smtClean="0">
                <a:solidFill>
                  <a:schemeClr val="tx1"/>
                </a:solidFill>
              </a:rPr>
              <a:t>bottom</a:t>
            </a:r>
            <a:r>
              <a:rPr lang="nl-BE" sz="1100" dirty="0">
                <a:solidFill>
                  <a:schemeClr val="tx1"/>
                </a:solidFill>
              </a:rPr>
              <a:t>:-.25em}sup{top:-.5em}a{</a:t>
            </a:r>
            <a:r>
              <a:rPr lang="nl-BE" sz="1100" dirty="0" err="1">
                <a:solidFill>
                  <a:schemeClr val="tx1"/>
                </a:solidFill>
              </a:rPr>
              <a:t>color</a:t>
            </a:r>
            <a:r>
              <a:rPr lang="nl-BE" sz="1100" dirty="0">
                <a:solidFill>
                  <a:schemeClr val="tx1"/>
                </a:solidFill>
              </a:rPr>
              <a:t>:#0d6efd;text-decoration:underline</a:t>
            </a:r>
            <a:r>
              <a:rPr lang="nl-BE" sz="1100" dirty="0" smtClean="0">
                <a:solidFill>
                  <a:schemeClr val="tx1"/>
                </a:solidFill>
              </a:rPr>
              <a:t>} a:hover{color</a:t>
            </a:r>
            <a:r>
              <a:rPr lang="nl-BE" sz="1100" dirty="0">
                <a:solidFill>
                  <a:schemeClr val="tx1"/>
                </a:solidFill>
              </a:rPr>
              <a:t>:#0a58ca}a:not([href]):not([class]),a:not([href]):not([class]):hover{color:inherit;text-decoration:none}code,kbd,pre,samp{font-family:var(--bs-font-monospace);font-size:1em;direction:ltr;unicode-bidi:bidi-override</a:t>
            </a:r>
            <a:r>
              <a:rPr lang="nl-BE" sz="1100" dirty="0" smtClean="0">
                <a:solidFill>
                  <a:schemeClr val="tx1"/>
                </a:solidFill>
              </a:rPr>
              <a:t>} pre{display:block;margin-top:0;margin-bottom:1rem;overflow:auto;font-size</a:t>
            </a:r>
            <a:r>
              <a:rPr lang="nl-BE" sz="1100" dirty="0">
                <a:solidFill>
                  <a:schemeClr val="tx1"/>
                </a:solidFill>
              </a:rPr>
              <a:t>:.875em}pre code{</a:t>
            </a:r>
            <a:r>
              <a:rPr lang="nl-BE" sz="1100" dirty="0" err="1">
                <a:solidFill>
                  <a:schemeClr val="tx1"/>
                </a:solidFill>
              </a:rPr>
              <a:t>font-size:inherit;color:inherit;word-break:normal</a:t>
            </a:r>
            <a:r>
              <a:rPr lang="nl-BE" sz="1100" dirty="0" smtClean="0">
                <a:solidFill>
                  <a:schemeClr val="tx1"/>
                </a:solidFill>
              </a:rPr>
              <a:t>} code{font-size</a:t>
            </a:r>
            <a:r>
              <a:rPr lang="nl-BE" sz="1100" dirty="0">
                <a:solidFill>
                  <a:schemeClr val="tx1"/>
                </a:solidFill>
              </a:rPr>
              <a:t>:.875em;color:#</a:t>
            </a:r>
            <a:r>
              <a:rPr lang="nl-BE" sz="1100" dirty="0" smtClean="0">
                <a:solidFill>
                  <a:schemeClr val="tx1"/>
                </a:solidFill>
              </a:rPr>
              <a:t>d63384;word-wrap:break-word}a&gt;code{</a:t>
            </a:r>
            <a:r>
              <a:rPr lang="nl-BE" sz="1100" dirty="0" err="1" smtClean="0">
                <a:solidFill>
                  <a:schemeClr val="tx1"/>
                </a:solidFill>
              </a:rPr>
              <a:t>color</a:t>
            </a:r>
            <a:r>
              <a:rPr lang="nl-BE" sz="1100" dirty="0" smtClean="0">
                <a:solidFill>
                  <a:schemeClr val="tx1"/>
                </a:solidFill>
              </a:rPr>
              <a:t>: </a:t>
            </a:r>
            <a:r>
              <a:rPr lang="nl-BE" sz="1100" dirty="0" err="1" smtClean="0">
                <a:solidFill>
                  <a:schemeClr val="tx1"/>
                </a:solidFill>
              </a:rPr>
              <a:t>inherit</a:t>
            </a:r>
            <a:r>
              <a:rPr lang="nl-BE" sz="1100" dirty="0" smtClean="0">
                <a:solidFill>
                  <a:schemeClr val="tx1"/>
                </a:solidFill>
              </a:rPr>
              <a:t>}</a:t>
            </a:r>
            <a:r>
              <a:rPr lang="nl-BE" sz="1100" dirty="0" err="1" smtClean="0">
                <a:solidFill>
                  <a:schemeClr val="tx1"/>
                </a:solidFill>
              </a:rPr>
              <a:t>kbd</a:t>
            </a:r>
            <a:r>
              <a:rPr lang="nl-BE" sz="1100" dirty="0" smtClean="0">
                <a:solidFill>
                  <a:schemeClr val="tx1"/>
                </a:solidFill>
              </a:rPr>
              <a:t>{padding</a:t>
            </a:r>
            <a:r>
              <a:rPr lang="nl-BE" sz="1100" dirty="0">
                <a:solidFill>
                  <a:schemeClr val="tx1"/>
                </a:solidFill>
              </a:rPr>
              <a:t>:.2rem .4rem;font-size:.875em;color</a:t>
            </a:r>
            <a:r>
              <a:rPr lang="nl-BE" sz="1100" dirty="0" smtClean="0">
                <a:solidFill>
                  <a:schemeClr val="tx1"/>
                </a:solidFill>
              </a:rPr>
              <a:t>:#0fff;background- </a:t>
            </a:r>
            <a:endParaRPr lang="nl-BE" sz="1100" dirty="0">
              <a:solidFill>
                <a:schemeClr val="tx1"/>
              </a:solidFill>
            </a:endParaRPr>
          </a:p>
        </p:txBody>
      </p:sp>
    </p:spTree>
    <p:extLst>
      <p:ext uri="{BB962C8B-B14F-4D97-AF65-F5344CB8AC3E}">
        <p14:creationId xmlns:p14="http://schemas.microsoft.com/office/powerpoint/2010/main" val="2327823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168</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11.3 In de kijker</a:t>
            </a:r>
            <a:endParaRPr lang="nl-BE" dirty="0">
              <a:solidFill>
                <a:schemeClr val="bg1"/>
              </a:solidFill>
            </a:endParaRPr>
          </a:p>
        </p:txBody>
      </p:sp>
      <p:pic>
        <p:nvPicPr>
          <p:cNvPr id="32" name="Afbeelding 3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26" name="Afbeelding 25"/>
          <p:cNvPicPr/>
          <p:nvPr/>
        </p:nvPicPr>
        <p:blipFill>
          <a:blip r:embed="rId6" cstate="print">
            <a:extLst>
              <a:ext uri="{28A0092B-C50C-407E-A947-70E740481C1C}">
                <a14:useLocalDpi xmlns:a14="http://schemas.microsoft.com/office/drawing/2010/main" val="0"/>
              </a:ext>
            </a:extLst>
          </a:blip>
          <a:stretch>
            <a:fillRect/>
          </a:stretch>
        </p:blipFill>
        <p:spPr>
          <a:xfrm>
            <a:off x="1463039" y="1489391"/>
            <a:ext cx="7087574" cy="5220501"/>
          </a:xfrm>
          <a:prstGeom prst="rect">
            <a:avLst/>
          </a:prstGeom>
        </p:spPr>
      </p:pic>
      <p:cxnSp>
        <p:nvCxnSpPr>
          <p:cNvPr id="27" name="Rechte verbindingslijn met pijl 26"/>
          <p:cNvCxnSpPr/>
          <p:nvPr/>
        </p:nvCxnSpPr>
        <p:spPr>
          <a:xfrm>
            <a:off x="7859949" y="3740387"/>
            <a:ext cx="1361872" cy="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28" name="Rechthoek 27"/>
          <p:cNvSpPr/>
          <p:nvPr/>
        </p:nvSpPr>
        <p:spPr>
          <a:xfrm>
            <a:off x="9328825" y="3387690"/>
            <a:ext cx="251836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err="1" smtClean="0"/>
              <a:t>jumbotron</a:t>
            </a:r>
            <a:endParaRPr lang="nl-BE" sz="3600" dirty="0"/>
          </a:p>
        </p:txBody>
      </p:sp>
    </p:spTree>
    <p:extLst>
      <p:ext uri="{BB962C8B-B14F-4D97-AF65-F5344CB8AC3E}">
        <p14:creationId xmlns:p14="http://schemas.microsoft.com/office/powerpoint/2010/main" val="125928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168</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stap4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3262432"/>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In </a:t>
            </a:r>
            <a:r>
              <a:rPr lang="nl-BE" sz="2800" dirty="0"/>
              <a:t>de klasse </a:t>
            </a:r>
            <a:r>
              <a:rPr lang="nl-BE" sz="2800" dirty="0">
                <a:solidFill>
                  <a:schemeClr val="accent6"/>
                </a:solidFill>
                <a:latin typeface="Code New Roman" panose="020B0609020204030204" pitchFamily="49" charset="0"/>
                <a:cs typeface="Code New Roman" panose="020B0609020204030204" pitchFamily="49" charset="0"/>
              </a:rPr>
              <a:t>.hoofding </a:t>
            </a:r>
            <a:r>
              <a:rPr lang="nl-BE" sz="2800" dirty="0"/>
              <a:t>in </a:t>
            </a:r>
            <a:r>
              <a:rPr lang="nl-BE" sz="2800" dirty="0">
                <a:solidFill>
                  <a:schemeClr val="accent6"/>
                </a:solidFill>
                <a:latin typeface="Code New Roman" panose="020B0609020204030204" pitchFamily="49" charset="0"/>
                <a:cs typeface="Code New Roman" panose="020B0609020204030204" pitchFamily="49" charset="0"/>
              </a:rPr>
              <a:t>index.html</a:t>
            </a:r>
            <a:r>
              <a:rPr lang="nl-BE" sz="2800" dirty="0"/>
              <a:t> staat de boodschap die in de </a:t>
            </a:r>
            <a:r>
              <a:rPr lang="nl-BE" sz="2800" dirty="0" err="1" smtClean="0"/>
              <a:t>jumbotron</a:t>
            </a:r>
            <a:r>
              <a:rPr lang="nl-BE" sz="2800" dirty="0" smtClean="0"/>
              <a:t> </a:t>
            </a:r>
            <a:r>
              <a:rPr lang="nl-BE" sz="2800" dirty="0"/>
              <a:t>hoort te komen. We wijzigen de naam van de klasse.</a:t>
            </a:r>
          </a:p>
          <a:p>
            <a:pPr marL="514350" indent="-514350">
              <a:spcBef>
                <a:spcPts val="1200"/>
              </a:spcBef>
              <a:buClr>
                <a:schemeClr val="accent6"/>
              </a:buClr>
              <a:buFont typeface="Wingdings 3" panose="05040102010807070707" pitchFamily="18" charset="2"/>
              <a:buChar char=""/>
            </a:pPr>
            <a:r>
              <a:rPr lang="nl-BE" sz="2800" dirty="0" smtClean="0"/>
              <a:t>Een </a:t>
            </a:r>
            <a:r>
              <a:rPr lang="nl-BE" sz="2800" dirty="0" err="1"/>
              <a:t>jumbotron</a:t>
            </a:r>
            <a:r>
              <a:rPr lang="nl-BE" sz="2800" dirty="0"/>
              <a:t> wordt per definitie niet onderverdeeld in kolommen. Ze hoeft dus ook niet binnen een rij gedefinieerd te worden. De </a:t>
            </a:r>
            <a:r>
              <a:rPr lang="nl-BE" sz="2800" dirty="0">
                <a:solidFill>
                  <a:schemeClr val="accent6"/>
                </a:solidFill>
                <a:latin typeface="Code New Roman" panose="020B0609020204030204" pitchFamily="49" charset="0"/>
                <a:cs typeface="Code New Roman" panose="020B0609020204030204" pitchFamily="49" charset="0"/>
              </a:rPr>
              <a:t>&lt;div&gt; </a:t>
            </a:r>
            <a:r>
              <a:rPr lang="nl-BE" sz="2800" dirty="0"/>
              <a:t>met de klasse </a:t>
            </a:r>
            <a:r>
              <a:rPr lang="nl-BE" sz="2800" dirty="0">
                <a:solidFill>
                  <a:schemeClr val="accent6"/>
                </a:solidFill>
                <a:latin typeface="Code New Roman" panose="020B0609020204030204" pitchFamily="49" charset="0"/>
                <a:cs typeface="Code New Roman" panose="020B0609020204030204" pitchFamily="49" charset="0"/>
              </a:rPr>
              <a:t>.</a:t>
            </a:r>
            <a:r>
              <a:rPr lang="nl-BE" sz="2800" dirty="0" err="1">
                <a:solidFill>
                  <a:schemeClr val="accent6"/>
                </a:solidFill>
                <a:latin typeface="Code New Roman" panose="020B0609020204030204" pitchFamily="49" charset="0"/>
                <a:cs typeface="Code New Roman" panose="020B0609020204030204" pitchFamily="49" charset="0"/>
              </a:rPr>
              <a:t>row</a:t>
            </a:r>
            <a:r>
              <a:rPr lang="nl-BE" sz="2800" dirty="0">
                <a:solidFill>
                  <a:schemeClr val="accent6"/>
                </a:solidFill>
                <a:latin typeface="Code New Roman" panose="020B0609020204030204" pitchFamily="49" charset="0"/>
                <a:cs typeface="Code New Roman" panose="020B0609020204030204" pitchFamily="49" charset="0"/>
              </a:rPr>
              <a:t> </a:t>
            </a:r>
            <a:r>
              <a:rPr lang="nl-BE" sz="2800" dirty="0"/>
              <a:t>mag dus verwijderd worden.</a:t>
            </a:r>
          </a:p>
        </p:txBody>
      </p:sp>
      <p:graphicFrame>
        <p:nvGraphicFramePr>
          <p:cNvPr id="25" name="Tabel 24"/>
          <p:cNvGraphicFramePr>
            <a:graphicFrameLocks noGrp="1"/>
          </p:cNvGraphicFramePr>
          <p:nvPr>
            <p:extLst>
              <p:ext uri="{D42A27DB-BD31-4B8C-83A1-F6EECF244321}">
                <p14:modId xmlns:p14="http://schemas.microsoft.com/office/powerpoint/2010/main" val="3770468716"/>
              </p:ext>
            </p:extLst>
          </p:nvPr>
        </p:nvGraphicFramePr>
        <p:xfrm>
          <a:off x="1463038" y="5212079"/>
          <a:ext cx="10578707" cy="109728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26</a:t>
                      </a:r>
                    </a:p>
                    <a:p>
                      <a:pPr algn="r">
                        <a:lnSpc>
                          <a:spcPct val="100000"/>
                        </a:lnSpc>
                        <a:spcAft>
                          <a:spcPts val="0"/>
                        </a:spcAft>
                      </a:pPr>
                      <a:r>
                        <a:rPr lang="nl-BE" sz="1800" b="0" dirty="0" smtClean="0">
                          <a:effectLst/>
                          <a:latin typeface="+mn-lt"/>
                          <a:ea typeface="+mn-ea"/>
                          <a:cs typeface="+mn-cs"/>
                        </a:rPr>
                        <a:t>27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&lt;div class="jumbotron"&gt;</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18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&lt;h1&gt;SoMa Solar&lt;/h1&gt;</a:t>
                      </a:r>
                    </a:p>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7"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smtClean="0">
                <a:solidFill>
                  <a:schemeClr val="bg1"/>
                </a:solidFill>
              </a:rPr>
              <a:t>11.3 In de kijker</a:t>
            </a:r>
            <a:endParaRPr lang="nl-BE" dirty="0">
              <a:solidFill>
                <a:schemeClr val="bg1"/>
              </a:solidFill>
            </a:endParaRPr>
          </a:p>
        </p:txBody>
      </p:sp>
    </p:spTree>
    <p:extLst>
      <p:ext uri="{BB962C8B-B14F-4D97-AF65-F5344CB8AC3E}">
        <p14:creationId xmlns:p14="http://schemas.microsoft.com/office/powerpoint/2010/main" val="289430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168</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stap4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2677656"/>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Bekijk </a:t>
            </a:r>
            <a:r>
              <a:rPr lang="nl-BE" sz="2800" dirty="0"/>
              <a:t>het resultaat in een browser. De achtergrond van een </a:t>
            </a:r>
            <a:r>
              <a:rPr lang="nl-BE" sz="2800" dirty="0" err="1"/>
              <a:t>jumbotron</a:t>
            </a:r>
            <a:r>
              <a:rPr lang="nl-BE" sz="2800" dirty="0"/>
              <a:t> wordt standaard grijs weergegeven. Meestal wordt echter een afbeelding als achtergrond ingesteld. Dat was ook zo in de oorspronkelijke klasse </a:t>
            </a:r>
            <a:r>
              <a:rPr lang="nl-BE" sz="2800" dirty="0">
                <a:solidFill>
                  <a:schemeClr val="accent6"/>
                </a:solidFill>
                <a:latin typeface="Code New Roman" panose="020B0609020204030204" pitchFamily="49" charset="0"/>
                <a:cs typeface="Code New Roman" panose="020B0609020204030204" pitchFamily="49" charset="0"/>
              </a:rPr>
              <a:t>.hoofding</a:t>
            </a:r>
            <a:r>
              <a:rPr lang="nl-BE" sz="2800" dirty="0"/>
              <a:t>. We wijzigen daarom de naam van de klasse </a:t>
            </a:r>
            <a:r>
              <a:rPr lang="nl-BE" sz="2800" dirty="0">
                <a:solidFill>
                  <a:schemeClr val="accent6"/>
                </a:solidFill>
                <a:latin typeface="Code New Roman" panose="020B0609020204030204" pitchFamily="49" charset="0"/>
                <a:cs typeface="Code New Roman" panose="020B0609020204030204" pitchFamily="49" charset="0"/>
              </a:rPr>
              <a:t>.hoofding </a:t>
            </a:r>
            <a:r>
              <a:rPr lang="nl-BE" sz="2800" dirty="0"/>
              <a:t>naar </a:t>
            </a:r>
            <a:r>
              <a:rPr lang="nl-BE" sz="2800" dirty="0">
                <a:solidFill>
                  <a:schemeClr val="accent6"/>
                </a:solidFill>
                <a:latin typeface="Code New Roman" panose="020B0609020204030204" pitchFamily="49" charset="0"/>
                <a:cs typeface="Code New Roman" panose="020B0609020204030204" pitchFamily="49" charset="0"/>
              </a:rPr>
              <a:t>.</a:t>
            </a:r>
            <a:r>
              <a:rPr lang="nl-BE" sz="2800" dirty="0" err="1">
                <a:solidFill>
                  <a:schemeClr val="accent6"/>
                </a:solidFill>
                <a:latin typeface="Code New Roman" panose="020B0609020204030204" pitchFamily="49" charset="0"/>
                <a:cs typeface="Code New Roman" panose="020B0609020204030204" pitchFamily="49" charset="0"/>
              </a:rPr>
              <a:t>jumbotron</a:t>
            </a:r>
            <a:r>
              <a:rPr lang="nl-BE" sz="2800" dirty="0">
                <a:solidFill>
                  <a:schemeClr val="accent6"/>
                </a:solidFill>
                <a:latin typeface="Code New Roman" panose="020B0609020204030204" pitchFamily="49" charset="0"/>
                <a:cs typeface="Code New Roman" panose="020B0609020204030204" pitchFamily="49" charset="0"/>
              </a:rPr>
              <a:t> </a:t>
            </a:r>
            <a:r>
              <a:rPr lang="nl-BE" sz="2800" dirty="0"/>
              <a:t>in </a:t>
            </a:r>
            <a:r>
              <a:rPr lang="nl-BE" sz="2800" dirty="0">
                <a:solidFill>
                  <a:schemeClr val="accent6"/>
                </a:solidFill>
                <a:latin typeface="Code New Roman" panose="020B0609020204030204" pitchFamily="49" charset="0"/>
                <a:cs typeface="Code New Roman" panose="020B0609020204030204" pitchFamily="49" charset="0"/>
              </a:rPr>
              <a:t>opmaak.css</a:t>
            </a:r>
            <a:r>
              <a:rPr lang="nl-BE" sz="2800" dirty="0"/>
              <a:t>. Bekijk daarna opnieuw het resultaat.</a:t>
            </a:r>
          </a:p>
        </p:txBody>
      </p:sp>
      <p:sp>
        <p:nvSpPr>
          <p:cNvPr id="27"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smtClean="0">
                <a:solidFill>
                  <a:schemeClr val="bg1"/>
                </a:solidFill>
              </a:rPr>
              <a:t>11.3 In de kijker</a:t>
            </a:r>
            <a:endParaRPr lang="nl-BE" dirty="0">
              <a:solidFill>
                <a:schemeClr val="bg1"/>
              </a:solidFill>
            </a:endParaRPr>
          </a:p>
        </p:txBody>
      </p:sp>
    </p:spTree>
    <p:extLst>
      <p:ext uri="{BB962C8B-B14F-4D97-AF65-F5344CB8AC3E}">
        <p14:creationId xmlns:p14="http://schemas.microsoft.com/office/powerpoint/2010/main" val="18115733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168</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stap4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2246769"/>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Om </a:t>
            </a:r>
            <a:r>
              <a:rPr lang="nl-BE" sz="2800" dirty="0"/>
              <a:t>de tekengroottes van de tekst in de </a:t>
            </a:r>
            <a:r>
              <a:rPr lang="nl-BE" sz="2800" dirty="0" err="1"/>
              <a:t>jumbotron</a:t>
            </a:r>
            <a:r>
              <a:rPr lang="nl-BE" sz="2800" dirty="0"/>
              <a:t> te bepalen, gebruiken we de tags </a:t>
            </a:r>
            <a:r>
              <a:rPr lang="nl-BE" sz="2800" dirty="0">
                <a:solidFill>
                  <a:schemeClr val="accent6"/>
                </a:solidFill>
                <a:latin typeface="Code New Roman" panose="020B0609020204030204" pitchFamily="49" charset="0"/>
                <a:cs typeface="Code New Roman" panose="020B0609020204030204" pitchFamily="49" charset="0"/>
              </a:rPr>
              <a:t>&lt;h1&gt; </a:t>
            </a:r>
            <a:r>
              <a:rPr lang="nl-BE" sz="2800" dirty="0"/>
              <a:t>en </a:t>
            </a:r>
            <a:r>
              <a:rPr lang="nl-BE" sz="2800" dirty="0">
                <a:solidFill>
                  <a:schemeClr val="accent6"/>
                </a:solidFill>
                <a:latin typeface="Code New Roman" panose="020B0609020204030204" pitchFamily="49" charset="0"/>
                <a:cs typeface="Code New Roman" panose="020B0609020204030204" pitchFamily="49" charset="0"/>
              </a:rPr>
              <a:t>&lt;h2&gt;</a:t>
            </a:r>
            <a:r>
              <a:rPr lang="nl-BE" sz="2800" dirty="0">
                <a:cs typeface="Code New Roman" panose="020B0609020204030204" pitchFamily="49" charset="0"/>
              </a:rPr>
              <a:t>,</a:t>
            </a:r>
            <a:r>
              <a:rPr lang="nl-BE" sz="2800" dirty="0"/>
              <a:t> die in </a:t>
            </a:r>
            <a:r>
              <a:rPr lang="nl-BE" sz="2800" dirty="0">
                <a:solidFill>
                  <a:schemeClr val="accent6"/>
                </a:solidFill>
                <a:latin typeface="Code New Roman" panose="020B0609020204030204" pitchFamily="49" charset="0"/>
                <a:cs typeface="Code New Roman" panose="020B0609020204030204" pitchFamily="49" charset="0"/>
              </a:rPr>
              <a:t>opmaak.css</a:t>
            </a:r>
            <a:r>
              <a:rPr lang="nl-BE" sz="2800" dirty="0"/>
              <a:t> een absolute waarde in pixels </a:t>
            </a:r>
            <a:r>
              <a:rPr lang="nl-BE" sz="2800" dirty="0" smtClean="0"/>
              <a:t>krijgen</a:t>
            </a:r>
            <a:r>
              <a:rPr lang="nl-BE" sz="2800" dirty="0"/>
              <a:t>. </a:t>
            </a:r>
            <a:r>
              <a:rPr lang="nl-BE" sz="2800" dirty="0" smtClean="0"/>
              <a:t/>
            </a:r>
            <a:br>
              <a:rPr lang="nl-BE" sz="2800" dirty="0" smtClean="0"/>
            </a:br>
            <a:r>
              <a:rPr lang="nl-BE" sz="2800" dirty="0" smtClean="0"/>
              <a:t>In </a:t>
            </a:r>
            <a:r>
              <a:rPr lang="nl-BE" sz="2800" dirty="0"/>
              <a:t>Bootstrap bestaan er 4 klassen om tekst opvallend groter weer te </a:t>
            </a:r>
            <a:r>
              <a:rPr lang="nl-BE" sz="2800" dirty="0" smtClean="0"/>
              <a:t>geven</a:t>
            </a:r>
            <a:r>
              <a:rPr lang="nl-BE" sz="2800" dirty="0"/>
              <a:t>: </a:t>
            </a:r>
            <a:r>
              <a:rPr lang="nl-BE" sz="2800" dirty="0">
                <a:solidFill>
                  <a:schemeClr val="accent6"/>
                </a:solidFill>
                <a:latin typeface="Code New Roman" panose="020B0609020204030204" pitchFamily="49" charset="0"/>
                <a:cs typeface="Code New Roman" panose="020B0609020204030204" pitchFamily="49" charset="0"/>
              </a:rPr>
              <a:t>.display-1 </a:t>
            </a:r>
            <a:r>
              <a:rPr lang="nl-BE" sz="2800" dirty="0"/>
              <a:t>tot en met </a:t>
            </a:r>
            <a:r>
              <a:rPr lang="nl-BE" sz="2800" dirty="0">
                <a:solidFill>
                  <a:schemeClr val="accent6"/>
                </a:solidFill>
                <a:latin typeface="Code New Roman" panose="020B0609020204030204" pitchFamily="49" charset="0"/>
                <a:cs typeface="Code New Roman" panose="020B0609020204030204" pitchFamily="49" charset="0"/>
              </a:rPr>
              <a:t>.display-4</a:t>
            </a:r>
            <a:r>
              <a:rPr lang="nl-BE" sz="2800" dirty="0"/>
              <a:t>.</a:t>
            </a:r>
          </a:p>
        </p:txBody>
      </p:sp>
      <p:graphicFrame>
        <p:nvGraphicFramePr>
          <p:cNvPr id="25" name="Tabel 24"/>
          <p:cNvGraphicFramePr>
            <a:graphicFrameLocks noGrp="1"/>
          </p:cNvGraphicFramePr>
          <p:nvPr>
            <p:extLst>
              <p:ext uri="{D42A27DB-BD31-4B8C-83A1-F6EECF244321}">
                <p14:modId xmlns:p14="http://schemas.microsoft.com/office/powerpoint/2010/main" val="1677457304"/>
              </p:ext>
            </p:extLst>
          </p:nvPr>
        </p:nvGraphicFramePr>
        <p:xfrm>
          <a:off x="1463039" y="4093397"/>
          <a:ext cx="10578707" cy="109728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27</a:t>
                      </a:r>
                    </a:p>
                    <a:p>
                      <a:pPr algn="r">
                        <a:lnSpc>
                          <a:spcPct val="100000"/>
                        </a:lnSpc>
                        <a:spcAft>
                          <a:spcPts val="0"/>
                        </a:spcAft>
                      </a:pPr>
                      <a:r>
                        <a:rPr lang="nl-BE" sz="1800" b="0" dirty="0" smtClean="0">
                          <a:effectLst/>
                          <a:latin typeface="+mn-lt"/>
                          <a:ea typeface="+mn-ea"/>
                          <a:cs typeface="+mn-cs"/>
                        </a:rPr>
                        <a:t>28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&lt;h1 </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class="display-1"</a:t>
                      </a:r>
                      <a:r>
                        <a:rPr lang="nl-BE" sz="18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r>
                        <a:rPr lang="nl-BE" sz="1800" b="0" dirty="0" err="1"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SoMa</a:t>
                      </a:r>
                      <a:r>
                        <a:rPr lang="nl-BE" sz="18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Solar&lt;/h1&gt;</a:t>
                      </a:r>
                    </a:p>
                    <a:p>
                      <a:pPr algn="l">
                        <a:lnSpc>
                          <a:spcPct val="100000"/>
                        </a:lnSpc>
                        <a:spcBef>
                          <a:spcPts val="0"/>
                        </a:spcBef>
                        <a:spcAft>
                          <a:spcPts val="0"/>
                        </a:spcAft>
                        <a:tabLst>
                          <a:tab pos="200660" algn="l"/>
                          <a:tab pos="387350" algn="l"/>
                          <a:tab pos="562610" algn="l"/>
                        </a:tabLst>
                      </a:pPr>
                      <a:r>
                        <a:rPr lang="nl-BE" sz="18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&lt;h2</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class="display-4"</a:t>
                      </a:r>
                      <a:r>
                        <a:rPr lang="nl-BE" sz="18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&gt;Geniet van de energie die de zon u 	biedt&lt;/h2&gt;</a:t>
                      </a:r>
                    </a:p>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7"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smtClean="0">
                <a:solidFill>
                  <a:schemeClr val="bg1"/>
                </a:solidFill>
              </a:rPr>
              <a:t>11.3 In de kijker</a:t>
            </a:r>
            <a:endParaRPr lang="nl-BE" dirty="0">
              <a:solidFill>
                <a:schemeClr val="bg1"/>
              </a:solidFill>
            </a:endParaRPr>
          </a:p>
        </p:txBody>
      </p:sp>
    </p:spTree>
    <p:extLst>
      <p:ext uri="{BB962C8B-B14F-4D97-AF65-F5344CB8AC3E}">
        <p14:creationId xmlns:p14="http://schemas.microsoft.com/office/powerpoint/2010/main" val="4255330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169</a:t>
            </a:r>
            <a:endParaRPr lang="nl-BE" dirty="0">
              <a:solidFill>
                <a:schemeClr val="accent2">
                  <a:lumMod val="75000"/>
                </a:schemeClr>
              </a:solidFill>
            </a:endParaRPr>
          </a:p>
        </p:txBody>
      </p:sp>
      <p:sp>
        <p:nvSpPr>
          <p:cNvPr id="27"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smtClean="0">
                <a:solidFill>
                  <a:schemeClr val="bg1"/>
                </a:solidFill>
              </a:rPr>
              <a:t>11.3 In de kijker</a:t>
            </a:r>
            <a:endParaRPr lang="nl-BE" dirty="0">
              <a:solidFill>
                <a:schemeClr val="bg1"/>
              </a:solidFill>
            </a:endParaRPr>
          </a:p>
        </p:txBody>
      </p:sp>
      <p:graphicFrame>
        <p:nvGraphicFramePr>
          <p:cNvPr id="2" name="Tabel 1"/>
          <p:cNvGraphicFramePr>
            <a:graphicFrameLocks noGrp="1"/>
          </p:cNvGraphicFramePr>
          <p:nvPr>
            <p:extLst>
              <p:ext uri="{D42A27DB-BD31-4B8C-83A1-F6EECF244321}">
                <p14:modId xmlns:p14="http://schemas.microsoft.com/office/powerpoint/2010/main" val="1413357626"/>
              </p:ext>
            </p:extLst>
          </p:nvPr>
        </p:nvGraphicFramePr>
        <p:xfrm>
          <a:off x="1463039" y="1606033"/>
          <a:ext cx="10578708" cy="4901770"/>
        </p:xfrm>
        <a:graphic>
          <a:graphicData uri="http://schemas.openxmlformats.org/drawingml/2006/table">
            <a:tbl>
              <a:tblPr firstRow="1" bandRow="1">
                <a:tableStyleId>{93296810-A885-4BE3-A3E7-6D5BEEA58F35}</a:tableStyleId>
              </a:tblPr>
              <a:tblGrid>
                <a:gridCol w="3526236">
                  <a:extLst>
                    <a:ext uri="{9D8B030D-6E8A-4147-A177-3AD203B41FA5}">
                      <a16:colId xmlns:a16="http://schemas.microsoft.com/office/drawing/2014/main" val="304917276"/>
                    </a:ext>
                  </a:extLst>
                </a:gridCol>
                <a:gridCol w="3526236">
                  <a:extLst>
                    <a:ext uri="{9D8B030D-6E8A-4147-A177-3AD203B41FA5}">
                      <a16:colId xmlns:a16="http://schemas.microsoft.com/office/drawing/2014/main" val="1710351319"/>
                    </a:ext>
                  </a:extLst>
                </a:gridCol>
                <a:gridCol w="3526236">
                  <a:extLst>
                    <a:ext uri="{9D8B030D-6E8A-4147-A177-3AD203B41FA5}">
                      <a16:colId xmlns:a16="http://schemas.microsoft.com/office/drawing/2014/main" val="3506478568"/>
                    </a:ext>
                  </a:extLst>
                </a:gridCol>
              </a:tblGrid>
              <a:tr h="980354">
                <a:tc>
                  <a:txBody>
                    <a:bodyPr/>
                    <a:lstStyle/>
                    <a:p>
                      <a:endParaRPr lang="nl-BE" dirty="0"/>
                    </a:p>
                  </a:txBody>
                  <a:tcPr/>
                </a:tc>
                <a:tc>
                  <a:txBody>
                    <a:bodyPr/>
                    <a:lstStyle/>
                    <a:p>
                      <a:pPr algn="ctr"/>
                      <a:r>
                        <a:rPr lang="nl-BE" sz="3600" b="0" dirty="0" smtClean="0">
                          <a:latin typeface="Code New Roman" panose="020B0609020204030204" pitchFamily="49" charset="0"/>
                          <a:cs typeface="Code New Roman" panose="020B0609020204030204" pitchFamily="49" charset="0"/>
                        </a:rPr>
                        <a:t>rem</a:t>
                      </a:r>
                      <a:endParaRPr lang="nl-BE" sz="3600" b="0" dirty="0">
                        <a:latin typeface="Code New Roman" panose="020B0609020204030204" pitchFamily="49" charset="0"/>
                        <a:cs typeface="Code New Roman" panose="020B0609020204030204" pitchFamily="49" charset="0"/>
                      </a:endParaRPr>
                    </a:p>
                  </a:txBody>
                  <a:tcPr anchor="ctr"/>
                </a:tc>
                <a:tc>
                  <a:txBody>
                    <a:bodyPr/>
                    <a:lstStyle/>
                    <a:p>
                      <a:pPr algn="ctr"/>
                      <a:r>
                        <a:rPr lang="nl-BE" sz="3600" b="0" dirty="0" smtClean="0">
                          <a:latin typeface="Code New Roman" panose="020B0609020204030204" pitchFamily="49" charset="0"/>
                          <a:cs typeface="Code New Roman" panose="020B0609020204030204" pitchFamily="49" charset="0"/>
                        </a:rPr>
                        <a:t>pixels</a:t>
                      </a:r>
                      <a:endParaRPr lang="nl-BE" sz="3600" b="0" dirty="0">
                        <a:latin typeface="Code New Roman" panose="020B0609020204030204" pitchFamily="49" charset="0"/>
                        <a:cs typeface="Code New Roman" panose="020B0609020204030204" pitchFamily="49" charset="0"/>
                      </a:endParaRPr>
                    </a:p>
                  </a:txBody>
                  <a:tcPr anchor="ctr"/>
                </a:tc>
                <a:extLst>
                  <a:ext uri="{0D108BD9-81ED-4DB2-BD59-A6C34878D82A}">
                    <a16:rowId xmlns:a16="http://schemas.microsoft.com/office/drawing/2014/main" val="2443580977"/>
                  </a:ext>
                </a:extLst>
              </a:tr>
              <a:tr h="980354">
                <a:tc>
                  <a:txBody>
                    <a:bodyPr/>
                    <a:lstStyle/>
                    <a:p>
                      <a:r>
                        <a:rPr lang="nl-BE" sz="2800" dirty="0" smtClean="0">
                          <a:solidFill>
                            <a:schemeClr val="accent6"/>
                          </a:solidFill>
                          <a:latin typeface="Code New Roman" panose="020B0609020204030204" pitchFamily="49" charset="0"/>
                          <a:cs typeface="Code New Roman" panose="020B0609020204030204" pitchFamily="49" charset="0"/>
                        </a:rPr>
                        <a:t>.display-1</a:t>
                      </a:r>
                      <a:endParaRPr lang="nl-BE" sz="2800" dirty="0">
                        <a:solidFill>
                          <a:schemeClr val="accent6"/>
                        </a:solidFill>
                        <a:latin typeface="Code New Roman" panose="020B0609020204030204" pitchFamily="49" charset="0"/>
                        <a:cs typeface="Code New Roman" panose="020B0609020204030204" pitchFamily="49" charset="0"/>
                      </a:endParaRPr>
                    </a:p>
                  </a:txBody>
                  <a:tcPr anchor="ctr"/>
                </a:tc>
                <a:tc>
                  <a:txBody>
                    <a:bodyPr/>
                    <a:lstStyle/>
                    <a:p>
                      <a:endParaRPr lang="nl-BE" dirty="0"/>
                    </a:p>
                  </a:txBody>
                  <a:tcPr/>
                </a:tc>
                <a:tc>
                  <a:txBody>
                    <a:bodyPr/>
                    <a:lstStyle/>
                    <a:p>
                      <a:endParaRPr lang="nl-BE" dirty="0"/>
                    </a:p>
                  </a:txBody>
                  <a:tcPr/>
                </a:tc>
                <a:extLst>
                  <a:ext uri="{0D108BD9-81ED-4DB2-BD59-A6C34878D82A}">
                    <a16:rowId xmlns:a16="http://schemas.microsoft.com/office/drawing/2014/main" val="258129762"/>
                  </a:ext>
                </a:extLst>
              </a:tr>
              <a:tr h="980354">
                <a:tc>
                  <a:txBody>
                    <a:bodyPr/>
                    <a:lstStyle/>
                    <a:p>
                      <a:r>
                        <a:rPr lang="nl-BE" sz="2800" dirty="0" smtClean="0">
                          <a:solidFill>
                            <a:schemeClr val="accent6"/>
                          </a:solidFill>
                          <a:latin typeface="Code New Roman" panose="020B0609020204030204" pitchFamily="49" charset="0"/>
                          <a:cs typeface="Code New Roman" panose="020B0609020204030204" pitchFamily="49" charset="0"/>
                        </a:rPr>
                        <a:t>.display-2</a:t>
                      </a:r>
                      <a:endParaRPr lang="nl-BE" sz="2800" dirty="0">
                        <a:solidFill>
                          <a:schemeClr val="accent6"/>
                        </a:solidFill>
                        <a:latin typeface="Code New Roman" panose="020B0609020204030204" pitchFamily="49" charset="0"/>
                        <a:cs typeface="Code New Roman" panose="020B0609020204030204" pitchFamily="49" charset="0"/>
                      </a:endParaRPr>
                    </a:p>
                  </a:txBody>
                  <a:tcPr anchor="ctr"/>
                </a:tc>
                <a:tc>
                  <a:txBody>
                    <a:bodyPr/>
                    <a:lstStyle/>
                    <a:p>
                      <a:endParaRPr lang="nl-BE" dirty="0"/>
                    </a:p>
                  </a:txBody>
                  <a:tcPr/>
                </a:tc>
                <a:tc>
                  <a:txBody>
                    <a:bodyPr/>
                    <a:lstStyle/>
                    <a:p>
                      <a:endParaRPr lang="nl-BE" dirty="0"/>
                    </a:p>
                  </a:txBody>
                  <a:tcPr/>
                </a:tc>
                <a:extLst>
                  <a:ext uri="{0D108BD9-81ED-4DB2-BD59-A6C34878D82A}">
                    <a16:rowId xmlns:a16="http://schemas.microsoft.com/office/drawing/2014/main" val="301753208"/>
                  </a:ext>
                </a:extLst>
              </a:tr>
              <a:tr h="980354">
                <a:tc>
                  <a:txBody>
                    <a:bodyPr/>
                    <a:lstStyle/>
                    <a:p>
                      <a:r>
                        <a:rPr lang="nl-BE" sz="2800" dirty="0" smtClean="0">
                          <a:solidFill>
                            <a:schemeClr val="accent6"/>
                          </a:solidFill>
                          <a:latin typeface="Code New Roman" panose="020B0609020204030204" pitchFamily="49" charset="0"/>
                          <a:cs typeface="Code New Roman" panose="020B0609020204030204" pitchFamily="49" charset="0"/>
                        </a:rPr>
                        <a:t>.display-3</a:t>
                      </a:r>
                      <a:endParaRPr lang="nl-BE" sz="2800" dirty="0">
                        <a:solidFill>
                          <a:schemeClr val="accent6"/>
                        </a:solidFill>
                        <a:latin typeface="Code New Roman" panose="020B0609020204030204" pitchFamily="49" charset="0"/>
                        <a:cs typeface="Code New Roman" panose="020B0609020204030204" pitchFamily="49" charset="0"/>
                      </a:endParaRPr>
                    </a:p>
                  </a:txBody>
                  <a:tcPr anchor="ctr"/>
                </a:tc>
                <a:tc>
                  <a:txBody>
                    <a:bodyPr/>
                    <a:lstStyle/>
                    <a:p>
                      <a:endParaRPr lang="nl-BE" dirty="0"/>
                    </a:p>
                  </a:txBody>
                  <a:tcPr/>
                </a:tc>
                <a:tc>
                  <a:txBody>
                    <a:bodyPr/>
                    <a:lstStyle/>
                    <a:p>
                      <a:endParaRPr lang="nl-BE" dirty="0"/>
                    </a:p>
                  </a:txBody>
                  <a:tcPr/>
                </a:tc>
                <a:extLst>
                  <a:ext uri="{0D108BD9-81ED-4DB2-BD59-A6C34878D82A}">
                    <a16:rowId xmlns:a16="http://schemas.microsoft.com/office/drawing/2014/main" val="1136823444"/>
                  </a:ext>
                </a:extLst>
              </a:tr>
              <a:tr h="980354">
                <a:tc>
                  <a:txBody>
                    <a:bodyPr/>
                    <a:lstStyle/>
                    <a:p>
                      <a:r>
                        <a:rPr lang="nl-BE" sz="2800" dirty="0" smtClean="0">
                          <a:solidFill>
                            <a:schemeClr val="accent6"/>
                          </a:solidFill>
                          <a:latin typeface="Code New Roman" panose="020B0609020204030204" pitchFamily="49" charset="0"/>
                          <a:cs typeface="Code New Roman" panose="020B0609020204030204" pitchFamily="49" charset="0"/>
                        </a:rPr>
                        <a:t>.display-4</a:t>
                      </a:r>
                      <a:endParaRPr lang="nl-BE" sz="2800" dirty="0">
                        <a:solidFill>
                          <a:schemeClr val="accent6"/>
                        </a:solidFill>
                        <a:latin typeface="Code New Roman" panose="020B0609020204030204" pitchFamily="49" charset="0"/>
                        <a:cs typeface="Code New Roman" panose="020B0609020204030204" pitchFamily="49" charset="0"/>
                      </a:endParaRPr>
                    </a:p>
                  </a:txBody>
                  <a:tcPr anchor="ctr"/>
                </a:tc>
                <a:tc>
                  <a:txBody>
                    <a:bodyPr/>
                    <a:lstStyle/>
                    <a:p>
                      <a:endParaRPr lang="nl-BE" dirty="0"/>
                    </a:p>
                  </a:txBody>
                  <a:tcPr/>
                </a:tc>
                <a:tc>
                  <a:txBody>
                    <a:bodyPr/>
                    <a:lstStyle/>
                    <a:p>
                      <a:endParaRPr lang="nl-BE" dirty="0"/>
                    </a:p>
                  </a:txBody>
                  <a:tcPr/>
                </a:tc>
                <a:extLst>
                  <a:ext uri="{0D108BD9-81ED-4DB2-BD59-A6C34878D82A}">
                    <a16:rowId xmlns:a16="http://schemas.microsoft.com/office/drawing/2014/main" val="4269369680"/>
                  </a:ext>
                </a:extLst>
              </a:tr>
            </a:tbl>
          </a:graphicData>
        </a:graphic>
      </p:graphicFrame>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5274" y="1413662"/>
            <a:ext cx="952489" cy="933857"/>
          </a:xfrm>
          <a:prstGeom prst="rect">
            <a:avLst/>
          </a:prstGeom>
        </p:spPr>
      </p:pic>
    </p:spTree>
    <p:extLst>
      <p:ext uri="{BB962C8B-B14F-4D97-AF65-F5344CB8AC3E}">
        <p14:creationId xmlns:p14="http://schemas.microsoft.com/office/powerpoint/2010/main" val="301732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169</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11.3 In de kijker</a:t>
            </a:r>
            <a:endParaRPr lang="nl-BE" dirty="0">
              <a:solidFill>
                <a:schemeClr val="bg1"/>
              </a:solidFill>
            </a:endParaRPr>
          </a:p>
        </p:txBody>
      </p:sp>
      <p:pic>
        <p:nvPicPr>
          <p:cNvPr id="16" name="Afbeelding 15"/>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297421" y="1564553"/>
            <a:ext cx="900000" cy="900000"/>
          </a:xfrm>
          <a:prstGeom prst="rect">
            <a:avLst/>
          </a:prstGeom>
        </p:spPr>
      </p:pic>
      <p:sp>
        <p:nvSpPr>
          <p:cNvPr id="17" name="Rechthoek 16"/>
          <p:cNvSpPr/>
          <p:nvPr/>
        </p:nvSpPr>
        <p:spPr>
          <a:xfrm>
            <a:off x="1463039" y="1490797"/>
            <a:ext cx="1766544"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1rem</a:t>
            </a:r>
            <a:endParaRPr lang="nl-BE" sz="3600" dirty="0"/>
          </a:p>
        </p:txBody>
      </p:sp>
      <p:sp>
        <p:nvSpPr>
          <p:cNvPr id="18" name="Rechthoek 17"/>
          <p:cNvSpPr/>
          <p:nvPr/>
        </p:nvSpPr>
        <p:spPr>
          <a:xfrm>
            <a:off x="3386337" y="1490797"/>
            <a:ext cx="8655409" cy="731520"/>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r>
              <a:rPr lang="nl-BE" sz="3600" dirty="0" smtClean="0"/>
              <a:t>16 pixels</a:t>
            </a:r>
            <a:endParaRPr lang="nl-BE" sz="3600" dirty="0"/>
          </a:p>
        </p:txBody>
      </p:sp>
      <p:sp>
        <p:nvSpPr>
          <p:cNvPr id="19" name="Rechthoek 18"/>
          <p:cNvSpPr/>
          <p:nvPr/>
        </p:nvSpPr>
        <p:spPr>
          <a:xfrm>
            <a:off x="3386337" y="2940738"/>
            <a:ext cx="8655409" cy="731520"/>
          </a:xfrm>
          <a:prstGeom prst="rect">
            <a:avLst/>
          </a:prstGeom>
          <a:ln w="57150"/>
        </p:spPr>
        <p:style>
          <a:lnRef idx="2">
            <a:schemeClr val="accent3"/>
          </a:lnRef>
          <a:fillRef idx="1">
            <a:schemeClr val="lt1"/>
          </a:fillRef>
          <a:effectRef idx="0">
            <a:schemeClr val="accent3"/>
          </a:effectRef>
          <a:fontRef idx="minor">
            <a:schemeClr val="dk1"/>
          </a:fontRef>
        </p:style>
        <p:txBody>
          <a:bodyPr rtlCol="0" anchor="ctr"/>
          <a:lstStyle/>
          <a:p>
            <a:r>
              <a:rPr lang="nl-BE" sz="3600" dirty="0" smtClean="0"/>
              <a:t>tekengrootte in </a:t>
            </a:r>
            <a:r>
              <a:rPr lang="nl-BE" sz="3600" dirty="0" err="1" smtClean="0"/>
              <a:t>selector</a:t>
            </a:r>
            <a:r>
              <a:rPr lang="nl-BE" sz="3600" dirty="0" smtClean="0"/>
              <a:t> </a:t>
            </a:r>
            <a:r>
              <a:rPr lang="nl-BE" sz="3600" dirty="0" smtClean="0">
                <a:solidFill>
                  <a:schemeClr val="accent6"/>
                </a:solidFill>
                <a:latin typeface="Code New Roman" panose="020B0609020204030204" pitchFamily="49" charset="0"/>
                <a:cs typeface="Code New Roman" panose="020B0609020204030204" pitchFamily="49" charset="0"/>
              </a:rPr>
              <a:t>html</a:t>
            </a:r>
            <a:endParaRPr lang="nl-BE" sz="3600" dirty="0">
              <a:solidFill>
                <a:schemeClr val="accent6"/>
              </a:solidFill>
              <a:latin typeface="Code New Roman" panose="020B0609020204030204" pitchFamily="49" charset="0"/>
              <a:cs typeface="Code New Roman" panose="020B0609020204030204" pitchFamily="49" charset="0"/>
            </a:endParaRPr>
          </a:p>
        </p:txBody>
      </p:sp>
      <p:sp>
        <p:nvSpPr>
          <p:cNvPr id="2" name="Tekstvak 1"/>
          <p:cNvSpPr txBox="1"/>
          <p:nvPr/>
        </p:nvSpPr>
        <p:spPr>
          <a:xfrm>
            <a:off x="7242249" y="2222317"/>
            <a:ext cx="2636196" cy="707886"/>
          </a:xfrm>
          <a:prstGeom prst="rect">
            <a:avLst/>
          </a:prstGeom>
          <a:noFill/>
        </p:spPr>
        <p:txBody>
          <a:bodyPr wrap="square" rtlCol="0">
            <a:spAutoFit/>
          </a:bodyPr>
          <a:lstStyle/>
          <a:p>
            <a:r>
              <a:rPr lang="nl-BE" sz="4000" dirty="0" smtClean="0">
                <a:solidFill>
                  <a:schemeClr val="accent6"/>
                </a:solidFill>
              </a:rPr>
              <a:t>OF</a:t>
            </a:r>
            <a:endParaRPr lang="nl-BE" sz="6600" dirty="0">
              <a:solidFill>
                <a:schemeClr val="accent6"/>
              </a:solidFill>
            </a:endParaRPr>
          </a:p>
        </p:txBody>
      </p:sp>
      <p:cxnSp>
        <p:nvCxnSpPr>
          <p:cNvPr id="21" name="Rechte verbindingslijn met pijl 20"/>
          <p:cNvCxnSpPr/>
          <p:nvPr/>
        </p:nvCxnSpPr>
        <p:spPr>
          <a:xfrm>
            <a:off x="2324911" y="2464553"/>
            <a:ext cx="0" cy="2039353"/>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22" name="Rechthoek 21"/>
          <p:cNvSpPr/>
          <p:nvPr/>
        </p:nvSpPr>
        <p:spPr>
          <a:xfrm>
            <a:off x="1463039" y="4614799"/>
            <a:ext cx="1057870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maakt opmaak schaalbaar</a:t>
            </a:r>
            <a:endParaRPr lang="nl-BE" sz="3600" dirty="0"/>
          </a:p>
        </p:txBody>
      </p:sp>
    </p:spTree>
    <p:extLst>
      <p:ext uri="{BB962C8B-B14F-4D97-AF65-F5344CB8AC3E}">
        <p14:creationId xmlns:p14="http://schemas.microsoft.com/office/powerpoint/2010/main" val="1773543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169</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stap4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138499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Pas </a:t>
            </a:r>
            <a:r>
              <a:rPr lang="nl-BE" sz="2800" dirty="0">
                <a:solidFill>
                  <a:schemeClr val="accent6"/>
                </a:solidFill>
                <a:latin typeface="Code New Roman" panose="020B0609020204030204" pitchFamily="49" charset="0"/>
                <a:cs typeface="Code New Roman" panose="020B0609020204030204" pitchFamily="49" charset="0"/>
              </a:rPr>
              <a:t>bootstrap.css</a:t>
            </a:r>
            <a:r>
              <a:rPr lang="nl-BE" sz="2800" dirty="0"/>
              <a:t> zo aan dat tekst met de klasse </a:t>
            </a:r>
            <a:r>
              <a:rPr lang="nl-BE" sz="2800" dirty="0" smtClean="0"/>
              <a:t/>
            </a:r>
            <a:br>
              <a:rPr lang="nl-BE" sz="2800" dirty="0" smtClean="0"/>
            </a:br>
            <a:r>
              <a:rPr lang="nl-BE" sz="2800" dirty="0" smtClean="0">
                <a:solidFill>
                  <a:schemeClr val="accent6"/>
                </a:solidFill>
                <a:latin typeface="Code New Roman" panose="020B0609020204030204" pitchFamily="49" charset="0"/>
                <a:cs typeface="Code New Roman" panose="020B0609020204030204" pitchFamily="49" charset="0"/>
              </a:rPr>
              <a:t>.</a:t>
            </a:r>
            <a:r>
              <a:rPr lang="nl-BE" sz="2800" dirty="0">
                <a:solidFill>
                  <a:schemeClr val="accent6"/>
                </a:solidFill>
                <a:latin typeface="Code New Roman" panose="020B0609020204030204" pitchFamily="49" charset="0"/>
                <a:cs typeface="Code New Roman" panose="020B0609020204030204" pitchFamily="49" charset="0"/>
              </a:rPr>
              <a:t>display-4 </a:t>
            </a:r>
            <a:r>
              <a:rPr lang="nl-BE" sz="2800" dirty="0"/>
              <a:t>slechts 40 pixels groot is. Controleer het effect in een browser.</a:t>
            </a:r>
          </a:p>
        </p:txBody>
      </p:sp>
      <p:sp>
        <p:nvSpPr>
          <p:cNvPr id="27"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smtClean="0">
                <a:solidFill>
                  <a:schemeClr val="bg1"/>
                </a:solidFill>
              </a:rPr>
              <a:t>11.3 In de kijker</a:t>
            </a:r>
            <a:endParaRPr lang="nl-BE" dirty="0">
              <a:solidFill>
                <a:schemeClr val="bg1"/>
              </a:solidFill>
            </a:endParaRPr>
          </a:p>
        </p:txBody>
      </p:sp>
    </p:spTree>
    <p:extLst>
      <p:ext uri="{BB962C8B-B14F-4D97-AF65-F5344CB8AC3E}">
        <p14:creationId xmlns:p14="http://schemas.microsoft.com/office/powerpoint/2010/main" val="94873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Afbeelding 15"/>
          <p:cNvPicPr/>
          <p:nvPr/>
        </p:nvPicPr>
        <p:blipFill>
          <a:blip r:embed="rId2" cstate="print">
            <a:extLst>
              <a:ext uri="{28A0092B-C50C-407E-A947-70E740481C1C}">
                <a14:useLocalDpi xmlns:a14="http://schemas.microsoft.com/office/drawing/2010/main" val="0"/>
              </a:ext>
            </a:extLst>
          </a:blip>
          <a:stretch>
            <a:fillRect/>
          </a:stretch>
        </p:blipFill>
        <p:spPr>
          <a:xfrm>
            <a:off x="1463039" y="1363342"/>
            <a:ext cx="5570059" cy="4502437"/>
          </a:xfrm>
          <a:prstGeom prst="rect">
            <a:avLst/>
          </a:prstGeom>
        </p:spPr>
      </p:pic>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4"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170</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11.4 Een aangepast menu voor elk scherm</a:t>
            </a:r>
            <a:endParaRPr lang="nl-BE" dirty="0">
              <a:solidFill>
                <a:schemeClr val="bg1"/>
              </a:solidFill>
            </a:endParaRPr>
          </a:p>
        </p:txBody>
      </p:sp>
      <p:pic>
        <p:nvPicPr>
          <p:cNvPr id="32" name="Afbeelding 31"/>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cxnSp>
        <p:nvCxnSpPr>
          <p:cNvPr id="27" name="Rechte verbindingslijn met pijl 26"/>
          <p:cNvCxnSpPr/>
          <p:nvPr/>
        </p:nvCxnSpPr>
        <p:spPr>
          <a:xfrm>
            <a:off x="7859949" y="3740387"/>
            <a:ext cx="1361872" cy="0"/>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pic>
        <p:nvPicPr>
          <p:cNvPr id="17" name="Afbeelding 16" descr="Afbeeldingsresultaat voor smartphone in hand"/>
          <p:cNvPicPr/>
          <p:nvPr/>
        </p:nvPicPr>
        <p:blipFill rotWithShape="1">
          <a:blip r:embed="rId7" cstate="print">
            <a:extLst>
              <a:ext uri="{28A0092B-C50C-407E-A947-70E740481C1C}">
                <a14:useLocalDpi xmlns:a14="http://schemas.microsoft.com/office/drawing/2010/main" val="0"/>
              </a:ext>
            </a:extLst>
          </a:blip>
          <a:srcRect b="9711"/>
          <a:stretch/>
        </p:blipFill>
        <p:spPr bwMode="auto">
          <a:xfrm>
            <a:off x="7120647" y="1268874"/>
            <a:ext cx="5803359" cy="5589126"/>
          </a:xfrm>
          <a:prstGeom prst="rect">
            <a:avLst/>
          </a:prstGeom>
          <a:noFill/>
          <a:ln>
            <a:noFill/>
          </a:ln>
          <a:extLst>
            <a:ext uri="{53640926-AAD7-44D8-BBD7-CCE9431645EC}">
              <a14:shadowObscured xmlns:a14="http://schemas.microsoft.com/office/drawing/2010/main"/>
            </a:ext>
          </a:extLst>
        </p:spPr>
      </p:pic>
      <p:pic>
        <p:nvPicPr>
          <p:cNvPr id="18" name="Afbeelding 17"/>
          <p:cNvPicPr/>
          <p:nvPr/>
        </p:nvPicPr>
        <p:blipFill rotWithShape="1">
          <a:blip r:embed="rId8" cstate="print">
            <a:extLst>
              <a:ext uri="{28A0092B-C50C-407E-A947-70E740481C1C}">
                <a14:useLocalDpi xmlns:a14="http://schemas.microsoft.com/office/drawing/2010/main" val="0"/>
              </a:ext>
            </a:extLst>
          </a:blip>
          <a:srcRect l="18495" t="12170" r="62211" b="35113"/>
          <a:stretch/>
        </p:blipFill>
        <p:spPr bwMode="auto">
          <a:xfrm>
            <a:off x="7986409" y="1990579"/>
            <a:ext cx="2305455" cy="4044460"/>
          </a:xfrm>
          <a:prstGeom prst="rect">
            <a:avLst/>
          </a:prstGeom>
          <a:ln>
            <a:noFill/>
          </a:ln>
          <a:extLst>
            <a:ext uri="{53640926-AAD7-44D8-BBD7-CCE9431645EC}">
              <a14:shadowObscured xmlns:a14="http://schemas.microsoft.com/office/drawing/2010/main"/>
            </a:ext>
          </a:extLst>
        </p:spPr>
      </p:pic>
      <p:cxnSp>
        <p:nvCxnSpPr>
          <p:cNvPr id="19" name="Rechte verbindingslijn met pijl 18"/>
          <p:cNvCxnSpPr/>
          <p:nvPr/>
        </p:nvCxnSpPr>
        <p:spPr>
          <a:xfrm flipV="1">
            <a:off x="6854757" y="2217906"/>
            <a:ext cx="3125822" cy="118455"/>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44364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160</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stap1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deze regel </a:t>
            </a:r>
            <a:r>
              <a:rPr lang="nl-BE" sz="2800" dirty="0"/>
              <a:t>toe aan </a:t>
            </a:r>
            <a:r>
              <a:rPr lang="nl-BE" sz="2800" dirty="0" smtClean="0">
                <a:solidFill>
                  <a:schemeClr val="accent6"/>
                </a:solidFill>
                <a:latin typeface="Code New Roman" panose="020B0609020204030204" pitchFamily="49" charset="0"/>
                <a:cs typeface="Code New Roman" panose="020B0609020204030204" pitchFamily="49" charset="0"/>
              </a:rPr>
              <a:t>index.html</a:t>
            </a:r>
            <a:r>
              <a:rPr lang="nl-BE" sz="2800" dirty="0"/>
              <a:t>.</a:t>
            </a:r>
          </a:p>
        </p:txBody>
      </p:sp>
      <p:graphicFrame>
        <p:nvGraphicFramePr>
          <p:cNvPr id="25" name="Tabel 24"/>
          <p:cNvGraphicFramePr>
            <a:graphicFrameLocks noGrp="1"/>
          </p:cNvGraphicFramePr>
          <p:nvPr>
            <p:extLst>
              <p:ext uri="{D42A27DB-BD31-4B8C-83A1-F6EECF244321}">
                <p14:modId xmlns:p14="http://schemas.microsoft.com/office/powerpoint/2010/main" val="2791655884"/>
              </p:ext>
            </p:extLst>
          </p:nvPr>
        </p:nvGraphicFramePr>
        <p:xfrm>
          <a:off x="1463039" y="2364376"/>
          <a:ext cx="10578707" cy="777240"/>
        </p:xfrm>
        <a:graphic>
          <a:graphicData uri="http://schemas.openxmlformats.org/drawingml/2006/table">
            <a:tbl>
              <a:tblPr firstRow="1" firstCol="1" bandRow="1">
                <a:tableStyleId>{5C22544A-7EE6-4342-B048-85BDC9FD1C3A}</a:tableStyleId>
              </a:tblPr>
              <a:tblGrid>
                <a:gridCol w="488591">
                  <a:extLst>
                    <a:ext uri="{9D8B030D-6E8A-4147-A177-3AD203B41FA5}">
                      <a16:colId xmlns:a16="http://schemas.microsoft.com/office/drawing/2014/main" val="2855085912"/>
                    </a:ext>
                  </a:extLst>
                </a:gridCol>
                <a:gridCol w="10090116">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700" b="0" dirty="0" smtClean="0">
                        <a:effectLst/>
                        <a:latin typeface="+mn-lt"/>
                        <a:ea typeface="+mn-ea"/>
                        <a:cs typeface="+mn-cs"/>
                      </a:endParaRPr>
                    </a:p>
                    <a:p>
                      <a:pPr algn="r">
                        <a:lnSpc>
                          <a:spcPct val="100000"/>
                        </a:lnSpc>
                        <a:spcAft>
                          <a:spcPts val="0"/>
                        </a:spcAft>
                      </a:pPr>
                      <a:r>
                        <a:rPr lang="nl-BE" sz="1700" b="0" dirty="0" smtClean="0">
                          <a:effectLst/>
                          <a:latin typeface="+mn-lt"/>
                          <a:ea typeface="+mn-ea"/>
                          <a:cs typeface="+mn-cs"/>
                        </a:rPr>
                        <a:t>8</a:t>
                      </a:r>
                    </a:p>
                    <a:p>
                      <a:pPr algn="r">
                        <a:lnSpc>
                          <a:spcPct val="100000"/>
                        </a:lnSpc>
                        <a:spcAft>
                          <a:spcPts val="0"/>
                        </a:spcAft>
                      </a:pPr>
                      <a:endParaRPr lang="nl-BE" sz="17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&lt;link rel="shortcut icon" type="image/png" href="plaatjes/favicon.png"&gt;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6" name="Tekstvak 15"/>
          <p:cNvSpPr txBox="1"/>
          <p:nvPr/>
        </p:nvSpPr>
        <p:spPr>
          <a:xfrm>
            <a:off x="1362698" y="3364203"/>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Controleer het resultaat in verschillende browsers.</a:t>
            </a:r>
            <a:endParaRPr lang="nl-BE" sz="2800" dirty="0"/>
          </a:p>
        </p:txBody>
      </p:sp>
      <p:sp>
        <p:nvSpPr>
          <p:cNvPr id="17" name="Tekstvak 16"/>
          <p:cNvSpPr txBox="1"/>
          <p:nvPr/>
        </p:nvSpPr>
        <p:spPr>
          <a:xfrm>
            <a:off x="1362698" y="4036067"/>
            <a:ext cx="10679048"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nu het icoontje eveneens toe aan de andere pagina’s in het mapje </a:t>
            </a:r>
            <a:r>
              <a:rPr lang="nl-BE" sz="2800" dirty="0">
                <a:solidFill>
                  <a:schemeClr val="accent6"/>
                </a:solidFill>
                <a:latin typeface="Code New Roman" panose="020B0609020204030204" pitchFamily="49" charset="0"/>
                <a:cs typeface="Code New Roman" panose="020B0609020204030204" pitchFamily="49" charset="0"/>
              </a:rPr>
              <a:t>pages</a:t>
            </a:r>
            <a:r>
              <a:rPr lang="nl-BE" sz="2800" dirty="0" smtClean="0"/>
              <a:t>.</a:t>
            </a:r>
            <a:endParaRPr lang="nl-BE" sz="2800" dirty="0"/>
          </a:p>
        </p:txBody>
      </p:sp>
      <p:sp>
        <p:nvSpPr>
          <p:cNvPr id="3" name="Titel 2"/>
          <p:cNvSpPr>
            <a:spLocks noGrp="1"/>
          </p:cNvSpPr>
          <p:nvPr>
            <p:ph type="title"/>
          </p:nvPr>
        </p:nvSpPr>
        <p:spPr/>
        <p:txBody>
          <a:bodyPr/>
          <a:lstStyle/>
          <a:p>
            <a:endParaRPr lang="nl-BE"/>
          </a:p>
        </p:txBody>
      </p:sp>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smtClean="0">
                <a:solidFill>
                  <a:schemeClr val="bg1"/>
                </a:solidFill>
              </a:rPr>
              <a:t>11.1 Een icoontje voor je website</a:t>
            </a:r>
            <a:endParaRPr lang="nl-BE" dirty="0">
              <a:solidFill>
                <a:schemeClr val="bg1"/>
              </a:solidFill>
            </a:endParaRPr>
          </a:p>
        </p:txBody>
      </p:sp>
    </p:spTree>
    <p:extLst>
      <p:ext uri="{BB962C8B-B14F-4D97-AF65-F5344CB8AC3E}">
        <p14:creationId xmlns:p14="http://schemas.microsoft.com/office/powerpoint/2010/main" val="351175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170</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stap5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5" name="Rechthoek 14"/>
          <p:cNvSpPr/>
          <p:nvPr/>
        </p:nvSpPr>
        <p:spPr>
          <a:xfrm>
            <a:off x="1463039" y="1409954"/>
            <a:ext cx="10578707" cy="5276287"/>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1200" dirty="0">
              <a:solidFill>
                <a:schemeClr val="tx1"/>
              </a:solidFill>
              <a:latin typeface="Code New Roman" panose="020B0609020204030204" pitchFamily="49" charset="0"/>
              <a:cs typeface="Code New Roman" panose="020B0609020204030204" pitchFamily="49" charset="0"/>
            </a:endParaRPr>
          </a:p>
        </p:txBody>
      </p:sp>
      <p:sp>
        <p:nvSpPr>
          <p:cNvPr id="16" name="Pijl-omlaag 15"/>
          <p:cNvSpPr/>
          <p:nvPr/>
        </p:nvSpPr>
        <p:spPr>
          <a:xfrm rot="17441573">
            <a:off x="8437962" y="3018337"/>
            <a:ext cx="785004" cy="104756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pic>
        <p:nvPicPr>
          <p:cNvPr id="17" name="Afbeelding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23158" y="2833165"/>
            <a:ext cx="1508172" cy="1949793"/>
          </a:xfrm>
          <a:prstGeom prst="rect">
            <a:avLst/>
          </a:prstGeom>
        </p:spPr>
      </p:pic>
      <p:pic>
        <p:nvPicPr>
          <p:cNvPr id="19" name="Afbeelding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9301" y="1629836"/>
            <a:ext cx="1543896" cy="1995977"/>
          </a:xfrm>
          <a:prstGeom prst="rect">
            <a:avLst/>
          </a:prstGeom>
        </p:spPr>
      </p:pic>
      <p:sp>
        <p:nvSpPr>
          <p:cNvPr id="20" name="Tekstvak 19"/>
          <p:cNvSpPr txBox="1"/>
          <p:nvPr/>
        </p:nvSpPr>
        <p:spPr>
          <a:xfrm>
            <a:off x="1799029" y="3621234"/>
            <a:ext cx="2162772" cy="307777"/>
          </a:xfrm>
          <a:prstGeom prst="rect">
            <a:avLst/>
          </a:prstGeom>
          <a:noFill/>
        </p:spPr>
        <p:txBody>
          <a:bodyPr wrap="none" rtlCol="0">
            <a:spAutoFit/>
          </a:bodyPr>
          <a:lstStyle/>
          <a:p>
            <a:r>
              <a:rPr lang="nl-BE" sz="1400" dirty="0">
                <a:latin typeface="Code New Roman" panose="020B0609020204030204" pitchFamily="49" charset="0"/>
                <a:cs typeface="Code New Roman" panose="020B0609020204030204" pitchFamily="49" charset="0"/>
              </a:rPr>
              <a:t>b</a:t>
            </a:r>
            <a:r>
              <a:rPr lang="nl-BE" sz="1400" dirty="0" smtClean="0">
                <a:latin typeface="Code New Roman" panose="020B0609020204030204" pitchFamily="49" charset="0"/>
                <a:cs typeface="Code New Roman" panose="020B0609020204030204" pitchFamily="49" charset="0"/>
              </a:rPr>
              <a:t>ootstrap-</a:t>
            </a:r>
            <a:r>
              <a:rPr lang="nl-BE" sz="1400" dirty="0" err="1" smtClean="0">
                <a:latin typeface="Code New Roman" panose="020B0609020204030204" pitchFamily="49" charset="0"/>
                <a:cs typeface="Code New Roman" panose="020B0609020204030204" pitchFamily="49" charset="0"/>
              </a:rPr>
              <a:t>x.x.x</a:t>
            </a:r>
            <a:r>
              <a:rPr lang="nl-BE" sz="1400" dirty="0" smtClean="0">
                <a:latin typeface="Code New Roman" panose="020B0609020204030204" pitchFamily="49" charset="0"/>
                <a:cs typeface="Code New Roman" panose="020B0609020204030204" pitchFamily="49" charset="0"/>
              </a:rPr>
              <a:t>-dist</a:t>
            </a:r>
            <a:endParaRPr lang="nl-BE" sz="1400" dirty="0">
              <a:latin typeface="Code New Roman" panose="020B0609020204030204" pitchFamily="49" charset="0"/>
              <a:cs typeface="Code New Roman" panose="020B0609020204030204" pitchFamily="49" charset="0"/>
            </a:endParaRPr>
          </a:p>
        </p:txBody>
      </p:sp>
      <p:pic>
        <p:nvPicPr>
          <p:cNvPr id="21" name="Afbeelding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71982" y="1636529"/>
            <a:ext cx="1524105" cy="1970391"/>
          </a:xfrm>
          <a:prstGeom prst="rect">
            <a:avLst/>
          </a:prstGeom>
        </p:spPr>
      </p:pic>
      <p:sp>
        <p:nvSpPr>
          <p:cNvPr id="24" name="Tekstvak 23"/>
          <p:cNvSpPr txBox="1"/>
          <p:nvPr/>
        </p:nvSpPr>
        <p:spPr>
          <a:xfrm>
            <a:off x="4531187" y="3612774"/>
            <a:ext cx="356188"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js</a:t>
            </a:r>
            <a:endParaRPr lang="nl-BE" sz="1400" dirty="0">
              <a:latin typeface="Code New Roman" panose="020B0609020204030204" pitchFamily="49" charset="0"/>
              <a:cs typeface="Code New Roman" panose="020B0609020204030204" pitchFamily="49" charset="0"/>
            </a:endParaRPr>
          </a:p>
        </p:txBody>
      </p:sp>
      <p:pic>
        <p:nvPicPr>
          <p:cNvPr id="1026" name="Picture 2" descr="https://icons.iconarchive.com/icons/hopstarter/adobe-cs4/256/File-Adobe-Dreamweaver-JavaScrip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5727" y="1833822"/>
            <a:ext cx="1723356" cy="1723356"/>
          </a:xfrm>
          <a:prstGeom prst="rect">
            <a:avLst/>
          </a:prstGeom>
          <a:noFill/>
          <a:extLst>
            <a:ext uri="{909E8E84-426E-40DD-AFC4-6F175D3DCCD1}">
              <a14:hiddenFill xmlns:a14="http://schemas.microsoft.com/office/drawing/2010/main">
                <a:solidFill>
                  <a:srgbClr val="FFFFFF"/>
                </a:solidFill>
              </a14:hiddenFill>
            </a:ext>
          </a:extLst>
        </p:spPr>
      </p:pic>
      <p:sp>
        <p:nvSpPr>
          <p:cNvPr id="25" name="Tekstvak 24"/>
          <p:cNvSpPr txBox="1"/>
          <p:nvPr/>
        </p:nvSpPr>
        <p:spPr>
          <a:xfrm>
            <a:off x="6129355" y="3609618"/>
            <a:ext cx="1350050" cy="307777"/>
          </a:xfrm>
          <a:prstGeom prst="rect">
            <a:avLst/>
          </a:prstGeom>
          <a:noFill/>
        </p:spPr>
        <p:txBody>
          <a:bodyPr wrap="none" rtlCol="0">
            <a:spAutoFit/>
          </a:bodyPr>
          <a:lstStyle/>
          <a:p>
            <a:r>
              <a:rPr lang="nl-BE" sz="1400" dirty="0">
                <a:latin typeface="Code New Roman" panose="020B0609020204030204" pitchFamily="49" charset="0"/>
                <a:cs typeface="Code New Roman" panose="020B0609020204030204" pitchFamily="49" charset="0"/>
              </a:rPr>
              <a:t>b</a:t>
            </a:r>
            <a:r>
              <a:rPr lang="nl-BE" sz="1400" dirty="0" smtClean="0">
                <a:latin typeface="Code New Roman" panose="020B0609020204030204" pitchFamily="49" charset="0"/>
                <a:cs typeface="Code New Roman" panose="020B0609020204030204" pitchFamily="49" charset="0"/>
              </a:rPr>
              <a:t>ootstrap.js</a:t>
            </a:r>
            <a:endParaRPr lang="nl-BE" sz="1400" dirty="0">
              <a:latin typeface="Code New Roman" panose="020B0609020204030204" pitchFamily="49" charset="0"/>
              <a:cs typeface="Code New Roman" panose="020B0609020204030204" pitchFamily="49" charset="0"/>
            </a:endParaRPr>
          </a:p>
        </p:txBody>
      </p:sp>
      <p:sp>
        <p:nvSpPr>
          <p:cNvPr id="26" name="Tekstvak 25"/>
          <p:cNvSpPr txBox="1"/>
          <p:nvPr/>
        </p:nvSpPr>
        <p:spPr>
          <a:xfrm>
            <a:off x="10320695" y="4776354"/>
            <a:ext cx="870751" cy="307777"/>
          </a:xfrm>
          <a:prstGeom prst="rect">
            <a:avLst/>
          </a:prstGeom>
          <a:noFill/>
        </p:spPr>
        <p:txBody>
          <a:bodyPr wrap="none" rtlCol="0">
            <a:spAutoFit/>
          </a:bodyPr>
          <a:lstStyle/>
          <a:p>
            <a:r>
              <a:rPr lang="nl-BE" sz="1400" dirty="0" smtClean="0">
                <a:latin typeface="Code New Roman" panose="020B0609020204030204" pitchFamily="49" charset="0"/>
                <a:cs typeface="Code New Roman" panose="020B0609020204030204" pitchFamily="49" charset="0"/>
              </a:rPr>
              <a:t>scripts</a:t>
            </a:r>
            <a:endParaRPr lang="nl-BE" sz="1400" dirty="0">
              <a:latin typeface="Code New Roman" panose="020B0609020204030204" pitchFamily="49" charset="0"/>
              <a:cs typeface="Code New Roman" panose="020B0609020204030204" pitchFamily="49" charset="0"/>
            </a:endParaRPr>
          </a:p>
        </p:txBody>
      </p:sp>
      <p:pic>
        <p:nvPicPr>
          <p:cNvPr id="28" name="Picture 2" descr="https://icons.iconarchive.com/icons/hopstarter/adobe-cs4/256/File-Adobe-Dreamweaver-JavaScript-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39813" y="4294925"/>
            <a:ext cx="1723356" cy="1723356"/>
          </a:xfrm>
          <a:prstGeom prst="rect">
            <a:avLst/>
          </a:prstGeom>
          <a:noFill/>
          <a:extLst>
            <a:ext uri="{909E8E84-426E-40DD-AFC4-6F175D3DCCD1}">
              <a14:hiddenFill xmlns:a14="http://schemas.microsoft.com/office/drawing/2010/main">
                <a:solidFill>
                  <a:srgbClr val="FFFFFF"/>
                </a:solidFill>
              </a14:hiddenFill>
            </a:ext>
          </a:extLst>
        </p:spPr>
      </p:pic>
      <p:sp>
        <p:nvSpPr>
          <p:cNvPr id="29" name="Tekstvak 28"/>
          <p:cNvSpPr txBox="1"/>
          <p:nvPr/>
        </p:nvSpPr>
        <p:spPr>
          <a:xfrm>
            <a:off x="6289171" y="6035039"/>
            <a:ext cx="1024639" cy="307777"/>
          </a:xfrm>
          <a:prstGeom prst="rect">
            <a:avLst/>
          </a:prstGeom>
          <a:noFill/>
        </p:spPr>
        <p:txBody>
          <a:bodyPr wrap="none" rtlCol="0">
            <a:spAutoFit/>
          </a:bodyPr>
          <a:lstStyle/>
          <a:p>
            <a:r>
              <a:rPr lang="nl-BE" sz="1400" dirty="0" smtClean="0">
                <a:latin typeface="Code New Roman" panose="020B0609020204030204" pitchFamily="49" charset="0"/>
                <a:cs typeface="Code New Roman" panose="020B0609020204030204" pitchFamily="49" charset="0"/>
              </a:rPr>
              <a:t>jquery.js</a:t>
            </a:r>
            <a:endParaRPr lang="nl-BE" sz="1400" dirty="0">
              <a:latin typeface="Code New Roman" panose="020B0609020204030204" pitchFamily="49" charset="0"/>
              <a:cs typeface="Code New Roman" panose="020B0609020204030204" pitchFamily="49" charset="0"/>
            </a:endParaRPr>
          </a:p>
        </p:txBody>
      </p:sp>
      <p:sp>
        <p:nvSpPr>
          <p:cNvPr id="30" name="Pijl-omlaag 29"/>
          <p:cNvSpPr/>
          <p:nvPr/>
        </p:nvSpPr>
        <p:spPr>
          <a:xfrm rot="14682919">
            <a:off x="8465317" y="4349757"/>
            <a:ext cx="785004" cy="1047567"/>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11.4 Een aangepast menu voor elk scherm</a:t>
            </a:r>
            <a:endParaRPr lang="nl-BE" dirty="0">
              <a:solidFill>
                <a:schemeClr val="bg1"/>
              </a:solidFill>
            </a:endParaRPr>
          </a:p>
        </p:txBody>
      </p:sp>
    </p:spTree>
    <p:extLst>
      <p:ext uri="{BB962C8B-B14F-4D97-AF65-F5344CB8AC3E}">
        <p14:creationId xmlns:p14="http://schemas.microsoft.com/office/powerpoint/2010/main" val="4206673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p:bldP spid="24" grpId="0"/>
      <p:bldP spid="25" grpId="0"/>
      <p:bldP spid="26" grpId="0"/>
      <p:bldP spid="29" grpId="0"/>
      <p:bldP spid="3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170</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stap5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Roep </a:t>
            </a:r>
            <a:r>
              <a:rPr lang="nl-BE" sz="2800" dirty="0"/>
              <a:t>beide javascriptbestanden aan in het </a:t>
            </a:r>
            <a:r>
              <a:rPr lang="nl-BE" sz="2800" dirty="0">
                <a:solidFill>
                  <a:schemeClr val="accent6"/>
                </a:solidFill>
                <a:latin typeface="Code New Roman" panose="020B0609020204030204" pitchFamily="49" charset="0"/>
                <a:cs typeface="Code New Roman" panose="020B0609020204030204" pitchFamily="49" charset="0"/>
              </a:rPr>
              <a:t>&lt;</a:t>
            </a:r>
            <a:r>
              <a:rPr lang="nl-BE" sz="2800" dirty="0" err="1">
                <a:solidFill>
                  <a:schemeClr val="accent6"/>
                </a:solidFill>
                <a:latin typeface="Code New Roman" panose="020B0609020204030204" pitchFamily="49" charset="0"/>
                <a:cs typeface="Code New Roman" panose="020B0609020204030204" pitchFamily="49" charset="0"/>
              </a:rPr>
              <a:t>head</a:t>
            </a:r>
            <a:r>
              <a:rPr lang="nl-BE" sz="2800" dirty="0">
                <a:solidFill>
                  <a:schemeClr val="accent6"/>
                </a:solidFill>
                <a:latin typeface="Code New Roman" panose="020B0609020204030204" pitchFamily="49" charset="0"/>
                <a:cs typeface="Code New Roman" panose="020B0609020204030204" pitchFamily="49" charset="0"/>
              </a:rPr>
              <a:t>&gt;</a:t>
            </a:r>
            <a:r>
              <a:rPr lang="nl-BE" sz="2800" dirty="0"/>
              <a:t>-gedeelte van </a:t>
            </a:r>
            <a:r>
              <a:rPr lang="nl-BE" sz="2800" dirty="0" smtClean="0">
                <a:solidFill>
                  <a:schemeClr val="accent6"/>
                </a:solidFill>
                <a:latin typeface="Code New Roman" panose="020B0609020204030204" pitchFamily="49" charset="0"/>
                <a:cs typeface="Code New Roman" panose="020B0609020204030204" pitchFamily="49" charset="0"/>
              </a:rPr>
              <a:t>index.html</a:t>
            </a:r>
            <a:r>
              <a:rPr lang="nl-BE" sz="2800" dirty="0" smtClean="0">
                <a:latin typeface="Code New Roman" panose="020B0609020204030204" pitchFamily="49" charset="0"/>
                <a:cs typeface="Code New Roman" panose="020B0609020204030204" pitchFamily="49" charset="0"/>
              </a:rPr>
              <a:t>.</a:t>
            </a:r>
            <a:endParaRPr lang="nl-BE" sz="2800" dirty="0">
              <a:latin typeface="Code New Roman" panose="020B0609020204030204" pitchFamily="49" charset="0"/>
              <a:cs typeface="Code New Roman" panose="020B0609020204030204" pitchFamily="49" charset="0"/>
            </a:endParaRPr>
          </a:p>
        </p:txBody>
      </p:sp>
      <p:graphicFrame>
        <p:nvGraphicFramePr>
          <p:cNvPr id="25" name="Tabel 24"/>
          <p:cNvGraphicFramePr>
            <a:graphicFrameLocks noGrp="1"/>
          </p:cNvGraphicFramePr>
          <p:nvPr>
            <p:extLst>
              <p:ext uri="{D42A27DB-BD31-4B8C-83A1-F6EECF244321}">
                <p14:modId xmlns:p14="http://schemas.microsoft.com/office/powerpoint/2010/main" val="603464157"/>
              </p:ext>
            </p:extLst>
          </p:nvPr>
        </p:nvGraphicFramePr>
        <p:xfrm>
          <a:off x="1463038" y="2864791"/>
          <a:ext cx="10578707" cy="109728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11</a:t>
                      </a:r>
                    </a:p>
                    <a:p>
                      <a:pPr algn="r">
                        <a:lnSpc>
                          <a:spcPct val="100000"/>
                        </a:lnSpc>
                        <a:spcAft>
                          <a:spcPts val="0"/>
                        </a:spcAft>
                      </a:pPr>
                      <a:r>
                        <a:rPr lang="nl-BE" sz="1800" b="0" dirty="0" smtClean="0">
                          <a:effectLst/>
                          <a:latin typeface="+mn-lt"/>
                          <a:ea typeface="+mn-ea"/>
                          <a:cs typeface="+mn-cs"/>
                        </a:rPr>
                        <a:t>12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&lt;script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src</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="scripts/jquery.js"&gt;&lt;/script&gt;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&lt;script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src</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="scripts/bootstrap.js"&gt;&lt;/script&gt;</a:t>
                      </a:r>
                    </a:p>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6"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11.4 Een aangepast menu voor elk scherm</a:t>
            </a:r>
            <a:endParaRPr lang="nl-BE" dirty="0">
              <a:solidFill>
                <a:schemeClr val="bg1"/>
              </a:solidFill>
            </a:endParaRPr>
          </a:p>
        </p:txBody>
      </p:sp>
    </p:spTree>
    <p:extLst>
      <p:ext uri="{BB962C8B-B14F-4D97-AF65-F5344CB8AC3E}">
        <p14:creationId xmlns:p14="http://schemas.microsoft.com/office/powerpoint/2010/main" val="169215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170</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stap5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Wijzig </a:t>
            </a:r>
            <a:r>
              <a:rPr lang="nl-BE" sz="2800" dirty="0"/>
              <a:t>de code voor de navigatiebalk als volgt:</a:t>
            </a:r>
            <a:endParaRPr lang="nl-BE" sz="2800" dirty="0">
              <a:latin typeface="Code New Roman" panose="020B0609020204030204" pitchFamily="49" charset="0"/>
              <a:cs typeface="Code New Roman" panose="020B0609020204030204" pitchFamily="49" charset="0"/>
            </a:endParaRPr>
          </a:p>
        </p:txBody>
      </p:sp>
      <p:graphicFrame>
        <p:nvGraphicFramePr>
          <p:cNvPr id="25" name="Tabel 24"/>
          <p:cNvGraphicFramePr>
            <a:graphicFrameLocks noGrp="1"/>
          </p:cNvGraphicFramePr>
          <p:nvPr>
            <p:extLst>
              <p:ext uri="{D42A27DB-BD31-4B8C-83A1-F6EECF244321}">
                <p14:modId xmlns:p14="http://schemas.microsoft.com/office/powerpoint/2010/main" val="696431411"/>
              </p:ext>
            </p:extLst>
          </p:nvPr>
        </p:nvGraphicFramePr>
        <p:xfrm>
          <a:off x="1463038" y="2421038"/>
          <a:ext cx="10578707" cy="384048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17</a:t>
                      </a:r>
                    </a:p>
                    <a:p>
                      <a:pPr algn="r">
                        <a:lnSpc>
                          <a:spcPct val="100000"/>
                        </a:lnSpc>
                        <a:spcAft>
                          <a:spcPts val="0"/>
                        </a:spcAft>
                      </a:pPr>
                      <a:r>
                        <a:rPr lang="nl-BE" sz="1800" b="0" dirty="0" smtClean="0">
                          <a:effectLst/>
                          <a:latin typeface="+mn-lt"/>
                          <a:ea typeface="+mn-ea"/>
                          <a:cs typeface="+mn-cs"/>
                        </a:rPr>
                        <a:t>18</a:t>
                      </a:r>
                    </a:p>
                    <a:p>
                      <a:pPr algn="r">
                        <a:lnSpc>
                          <a:spcPct val="100000"/>
                        </a:lnSpc>
                        <a:spcAft>
                          <a:spcPts val="0"/>
                        </a:spcAft>
                      </a:pPr>
                      <a:r>
                        <a:rPr lang="nl-BE" sz="1800" b="0" dirty="0" smtClean="0">
                          <a:effectLst/>
                          <a:latin typeface="+mn-lt"/>
                          <a:ea typeface="+mn-ea"/>
                          <a:cs typeface="+mn-cs"/>
                        </a:rPr>
                        <a:t>19</a:t>
                      </a:r>
                    </a:p>
                    <a:p>
                      <a:pPr algn="r">
                        <a:lnSpc>
                          <a:spcPct val="100000"/>
                        </a:lnSpc>
                        <a:spcAft>
                          <a:spcPts val="0"/>
                        </a:spcAft>
                      </a:pPr>
                      <a:r>
                        <a:rPr lang="nl-BE" sz="1800" b="0" dirty="0" smtClean="0">
                          <a:effectLst/>
                          <a:latin typeface="+mn-lt"/>
                          <a:ea typeface="+mn-ea"/>
                          <a:cs typeface="+mn-cs"/>
                        </a:rPr>
                        <a:t>20</a:t>
                      </a:r>
                    </a:p>
                    <a:p>
                      <a:pPr algn="r">
                        <a:lnSpc>
                          <a:spcPct val="100000"/>
                        </a:lnSpc>
                        <a:spcAft>
                          <a:spcPts val="0"/>
                        </a:spcAft>
                      </a:pPr>
                      <a:r>
                        <a:rPr lang="nl-BE" sz="1800" b="0" dirty="0" smtClean="0">
                          <a:effectLst/>
                          <a:latin typeface="+mn-lt"/>
                          <a:ea typeface="+mn-ea"/>
                          <a:cs typeface="+mn-cs"/>
                        </a:rPr>
                        <a:t>21</a:t>
                      </a:r>
                    </a:p>
                    <a:p>
                      <a:pPr algn="r">
                        <a:lnSpc>
                          <a:spcPct val="100000"/>
                        </a:lnSpc>
                        <a:spcAft>
                          <a:spcPts val="0"/>
                        </a:spcAft>
                      </a:pPr>
                      <a:r>
                        <a:rPr lang="nl-BE" sz="1800" b="0" dirty="0" smtClean="0">
                          <a:effectLst/>
                          <a:latin typeface="+mn-lt"/>
                          <a:ea typeface="+mn-ea"/>
                          <a:cs typeface="+mn-cs"/>
                        </a:rPr>
                        <a:t>22</a:t>
                      </a:r>
                    </a:p>
                    <a:p>
                      <a:pPr algn="r">
                        <a:lnSpc>
                          <a:spcPct val="100000"/>
                        </a:lnSpc>
                        <a:spcAft>
                          <a:spcPts val="0"/>
                        </a:spcAft>
                      </a:pPr>
                      <a:r>
                        <a:rPr lang="nl-BE" sz="1800" b="0" dirty="0" smtClean="0">
                          <a:effectLst/>
                          <a:latin typeface="+mn-lt"/>
                          <a:ea typeface="+mn-ea"/>
                          <a:cs typeface="+mn-cs"/>
                        </a:rPr>
                        <a:t>23</a:t>
                      </a:r>
                    </a:p>
                    <a:p>
                      <a:pPr algn="r">
                        <a:lnSpc>
                          <a:spcPct val="100000"/>
                        </a:lnSpc>
                        <a:spcAft>
                          <a:spcPts val="0"/>
                        </a:spcAft>
                      </a:pPr>
                      <a:r>
                        <a:rPr lang="nl-BE" sz="1800" b="0" dirty="0" smtClean="0">
                          <a:effectLst/>
                          <a:latin typeface="+mn-lt"/>
                          <a:ea typeface="+mn-ea"/>
                          <a:cs typeface="+mn-cs"/>
                        </a:rPr>
                        <a:t>24</a:t>
                      </a:r>
                    </a:p>
                    <a:p>
                      <a:pPr algn="r">
                        <a:lnSpc>
                          <a:spcPct val="100000"/>
                        </a:lnSpc>
                        <a:spcAft>
                          <a:spcPts val="0"/>
                        </a:spcAft>
                      </a:pPr>
                      <a:r>
                        <a:rPr lang="nl-BE" sz="1800" b="0" dirty="0" smtClean="0">
                          <a:effectLst/>
                          <a:latin typeface="+mn-lt"/>
                          <a:ea typeface="+mn-ea"/>
                          <a:cs typeface="+mn-cs"/>
                        </a:rPr>
                        <a:t>25</a:t>
                      </a:r>
                    </a:p>
                    <a:p>
                      <a:pPr algn="r">
                        <a:lnSpc>
                          <a:spcPct val="100000"/>
                        </a:lnSpc>
                        <a:spcAft>
                          <a:spcPts val="0"/>
                        </a:spcAft>
                      </a:pPr>
                      <a:r>
                        <a:rPr lang="nl-BE" sz="1800" b="0" dirty="0" smtClean="0">
                          <a:effectLst/>
                          <a:latin typeface="+mn-lt"/>
                          <a:ea typeface="+mn-ea"/>
                          <a:cs typeface="+mn-cs"/>
                        </a:rPr>
                        <a:t>26</a:t>
                      </a:r>
                    </a:p>
                    <a:p>
                      <a:pPr algn="r">
                        <a:lnSpc>
                          <a:spcPct val="100000"/>
                        </a:lnSpc>
                        <a:spcAft>
                          <a:spcPts val="0"/>
                        </a:spcAft>
                      </a:pPr>
                      <a:r>
                        <a:rPr lang="nl-BE" sz="1800" b="0" dirty="0" smtClean="0">
                          <a:effectLst/>
                          <a:latin typeface="+mn-lt"/>
                          <a:ea typeface="+mn-ea"/>
                          <a:cs typeface="+mn-cs"/>
                        </a:rPr>
                        <a:t>27</a:t>
                      </a:r>
                    </a:p>
                    <a:p>
                      <a:pPr algn="r">
                        <a:lnSpc>
                          <a:spcPct val="100000"/>
                        </a:lnSpc>
                        <a:spcAft>
                          <a:spcPts val="0"/>
                        </a:spcAft>
                      </a:pPr>
                      <a:r>
                        <a:rPr lang="nl-BE" sz="1800" b="0" dirty="0" smtClean="0">
                          <a:effectLst/>
                          <a:latin typeface="+mn-lt"/>
                          <a:ea typeface="+mn-ea"/>
                          <a:cs typeface="+mn-cs"/>
                        </a:rPr>
                        <a:t>28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navbar</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navbar</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expand</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-xl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navbar-dark</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&lt;a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navbar</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-brand"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href</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img</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src</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="plaatjes/logo-sm.png" alt="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SoMa</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logo" class="logo"&gt;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&lt;/a&gt;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collapse</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navbar-collapse</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="menubalk"&gt;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ul</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navbar-nav</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mr</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-auto"&gt;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&lt;li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-item"&gt;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&lt;a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href</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="pages/zonnepanelen.html"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-link"&gt;</a:t>
                      </a:r>
                      <a:r>
                        <a:rPr lang="nl-BE"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Zonnepanelen</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&lt;/a&gt;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&lt;/li&gt;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&lt;li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-item"&gt;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&lt;a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href</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="pages/plaatsing.html"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-link"&gt;</a:t>
                      </a:r>
                      <a:r>
                        <a:rPr lang="nl-BE"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Plaatsing en service</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&lt;/a&gt;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&lt;/li&gt;</a:t>
                      </a:r>
                    </a:p>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6"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11.4 Een aangepast menu voor elk scherm</a:t>
            </a:r>
            <a:endParaRPr lang="nl-BE" dirty="0">
              <a:solidFill>
                <a:schemeClr val="bg1"/>
              </a:solidFill>
            </a:endParaRPr>
          </a:p>
        </p:txBody>
      </p:sp>
    </p:spTree>
    <p:extLst>
      <p:ext uri="{BB962C8B-B14F-4D97-AF65-F5344CB8AC3E}">
        <p14:creationId xmlns:p14="http://schemas.microsoft.com/office/powerpoint/2010/main" val="138229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171</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stap5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Wijzig </a:t>
            </a:r>
            <a:r>
              <a:rPr lang="nl-BE" sz="2800" dirty="0"/>
              <a:t>de code voor de navigatiebalk als volgt:</a:t>
            </a:r>
            <a:endParaRPr lang="nl-BE" sz="2800" dirty="0">
              <a:latin typeface="Code New Roman" panose="020B0609020204030204" pitchFamily="49" charset="0"/>
              <a:cs typeface="Code New Roman" panose="020B0609020204030204" pitchFamily="49" charset="0"/>
            </a:endParaRPr>
          </a:p>
        </p:txBody>
      </p:sp>
      <p:graphicFrame>
        <p:nvGraphicFramePr>
          <p:cNvPr id="25" name="Tabel 24"/>
          <p:cNvGraphicFramePr>
            <a:graphicFrameLocks noGrp="1"/>
          </p:cNvGraphicFramePr>
          <p:nvPr>
            <p:extLst>
              <p:ext uri="{D42A27DB-BD31-4B8C-83A1-F6EECF244321}">
                <p14:modId xmlns:p14="http://schemas.microsoft.com/office/powerpoint/2010/main" val="2370962250"/>
              </p:ext>
            </p:extLst>
          </p:nvPr>
        </p:nvGraphicFramePr>
        <p:xfrm>
          <a:off x="1463038" y="2421038"/>
          <a:ext cx="10578707" cy="301752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29</a:t>
                      </a:r>
                    </a:p>
                    <a:p>
                      <a:pPr algn="r">
                        <a:lnSpc>
                          <a:spcPct val="100000"/>
                        </a:lnSpc>
                        <a:spcAft>
                          <a:spcPts val="0"/>
                        </a:spcAft>
                      </a:pPr>
                      <a:r>
                        <a:rPr lang="nl-BE" sz="1800" b="0" dirty="0" smtClean="0">
                          <a:effectLst/>
                          <a:latin typeface="+mn-lt"/>
                          <a:ea typeface="+mn-ea"/>
                          <a:cs typeface="+mn-cs"/>
                        </a:rPr>
                        <a:t>30</a:t>
                      </a:r>
                    </a:p>
                    <a:p>
                      <a:pPr algn="r">
                        <a:lnSpc>
                          <a:spcPct val="100000"/>
                        </a:lnSpc>
                        <a:spcAft>
                          <a:spcPts val="0"/>
                        </a:spcAft>
                      </a:pPr>
                      <a:r>
                        <a:rPr lang="nl-BE" sz="1800" b="0" dirty="0" smtClean="0">
                          <a:effectLst/>
                          <a:latin typeface="+mn-lt"/>
                          <a:ea typeface="+mn-ea"/>
                          <a:cs typeface="+mn-cs"/>
                        </a:rPr>
                        <a:t>31</a:t>
                      </a:r>
                    </a:p>
                    <a:p>
                      <a:pPr algn="r">
                        <a:lnSpc>
                          <a:spcPct val="100000"/>
                        </a:lnSpc>
                        <a:spcAft>
                          <a:spcPts val="0"/>
                        </a:spcAft>
                      </a:pPr>
                      <a:r>
                        <a:rPr lang="nl-BE" sz="1800" b="0" dirty="0" smtClean="0">
                          <a:effectLst/>
                          <a:latin typeface="+mn-lt"/>
                          <a:ea typeface="+mn-ea"/>
                          <a:cs typeface="+mn-cs"/>
                        </a:rPr>
                        <a:t>32</a:t>
                      </a:r>
                    </a:p>
                    <a:p>
                      <a:pPr algn="r">
                        <a:lnSpc>
                          <a:spcPct val="100000"/>
                        </a:lnSpc>
                        <a:spcAft>
                          <a:spcPts val="0"/>
                        </a:spcAft>
                      </a:pPr>
                      <a:r>
                        <a:rPr lang="nl-BE" sz="1800" b="0" dirty="0" smtClean="0">
                          <a:effectLst/>
                          <a:latin typeface="+mn-lt"/>
                          <a:ea typeface="+mn-ea"/>
                          <a:cs typeface="+mn-cs"/>
                        </a:rPr>
                        <a:t>33</a:t>
                      </a:r>
                    </a:p>
                    <a:p>
                      <a:pPr algn="r">
                        <a:lnSpc>
                          <a:spcPct val="100000"/>
                        </a:lnSpc>
                        <a:spcAft>
                          <a:spcPts val="0"/>
                        </a:spcAft>
                      </a:pPr>
                      <a:r>
                        <a:rPr lang="nl-BE" sz="1800" b="0" dirty="0" smtClean="0">
                          <a:effectLst/>
                          <a:latin typeface="+mn-lt"/>
                          <a:ea typeface="+mn-ea"/>
                          <a:cs typeface="+mn-cs"/>
                        </a:rPr>
                        <a:t>34</a:t>
                      </a:r>
                    </a:p>
                    <a:p>
                      <a:pPr algn="r">
                        <a:lnSpc>
                          <a:spcPct val="100000"/>
                        </a:lnSpc>
                        <a:spcAft>
                          <a:spcPts val="0"/>
                        </a:spcAft>
                      </a:pPr>
                      <a:r>
                        <a:rPr lang="nl-BE" sz="1800" b="0" dirty="0" smtClean="0">
                          <a:effectLst/>
                          <a:latin typeface="+mn-lt"/>
                          <a:ea typeface="+mn-ea"/>
                          <a:cs typeface="+mn-cs"/>
                        </a:rPr>
                        <a:t>35</a:t>
                      </a:r>
                    </a:p>
                    <a:p>
                      <a:pPr algn="r">
                        <a:lnSpc>
                          <a:spcPct val="100000"/>
                        </a:lnSpc>
                        <a:spcAft>
                          <a:spcPts val="0"/>
                        </a:spcAft>
                      </a:pPr>
                      <a:r>
                        <a:rPr lang="nl-BE" sz="1800" b="0" dirty="0" smtClean="0">
                          <a:effectLst/>
                          <a:latin typeface="+mn-lt"/>
                          <a:ea typeface="+mn-ea"/>
                          <a:cs typeface="+mn-cs"/>
                        </a:rPr>
                        <a:t>36</a:t>
                      </a:r>
                    </a:p>
                    <a:p>
                      <a:pPr algn="r">
                        <a:lnSpc>
                          <a:spcPct val="100000"/>
                        </a:lnSpc>
                        <a:spcAft>
                          <a:spcPts val="0"/>
                        </a:spcAft>
                      </a:pPr>
                      <a:r>
                        <a:rPr lang="nl-BE" sz="1800" b="0" dirty="0" smtClean="0">
                          <a:effectLst/>
                          <a:latin typeface="+mn-lt"/>
                          <a:ea typeface="+mn-ea"/>
                          <a:cs typeface="+mn-cs"/>
                        </a:rPr>
                        <a:t>37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&lt;li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-item"&gt;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&lt;a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href</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="pages/bereken.html"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-link"&gt;</a:t>
                      </a:r>
                      <a:r>
                        <a:rPr lang="nl-BE"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Bereken uw behoefte</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&lt;/a&gt;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&lt;/li&gt;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&lt;li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-item"&gt;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&lt;a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href</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="pages/overons.html"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-link"&gt;</a:t>
                      </a:r>
                      <a:r>
                        <a:rPr lang="nl-BE"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Over </a:t>
                      </a:r>
                      <a:r>
                        <a:rPr lang="nl-BE" sz="1800" b="0" dirty="0" err="1"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SoMa</a:t>
                      </a:r>
                      <a:r>
                        <a:rPr lang="nl-BE"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 Solar</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&lt;/a&gt;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&lt;/li&gt;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ul</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6"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11.4 Een aangepast menu voor elk scherm</a:t>
            </a:r>
            <a:endParaRPr lang="nl-BE" dirty="0">
              <a:solidFill>
                <a:schemeClr val="bg1"/>
              </a:solidFill>
            </a:endParaRPr>
          </a:p>
        </p:txBody>
      </p:sp>
    </p:spTree>
    <p:extLst>
      <p:ext uri="{BB962C8B-B14F-4D97-AF65-F5344CB8AC3E}">
        <p14:creationId xmlns:p14="http://schemas.microsoft.com/office/powerpoint/2010/main" val="285510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171</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stap5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2000548"/>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a:t>Tenslotte moeten we de hamburgerknop toevoegen. Die moet verwijzen naar de </a:t>
            </a:r>
            <a:r>
              <a:rPr lang="nl-BE" sz="2400" dirty="0">
                <a:solidFill>
                  <a:schemeClr val="accent6"/>
                </a:solidFill>
                <a:latin typeface="Code New Roman" panose="020B0609020204030204" pitchFamily="49" charset="0"/>
                <a:cs typeface="Code New Roman" panose="020B0609020204030204" pitchFamily="49" charset="0"/>
              </a:rPr>
              <a:t>&lt;div&gt; </a:t>
            </a:r>
            <a:r>
              <a:rPr lang="nl-BE" sz="2400" dirty="0"/>
              <a:t>waarin de menu-items staan en die het </a:t>
            </a:r>
            <a:r>
              <a:rPr lang="nl-BE" sz="2400" dirty="0" err="1">
                <a:solidFill>
                  <a:schemeClr val="accent6"/>
                </a:solidFill>
                <a:latin typeface="Code New Roman" panose="020B0609020204030204" pitchFamily="49" charset="0"/>
                <a:cs typeface="Code New Roman" panose="020B0609020204030204" pitchFamily="49" charset="0"/>
              </a:rPr>
              <a:t>id</a:t>
            </a:r>
            <a:r>
              <a:rPr lang="nl-BE" sz="2400" dirty="0">
                <a:solidFill>
                  <a:schemeClr val="accent6"/>
                </a:solidFill>
                <a:latin typeface="Code New Roman" panose="020B0609020204030204" pitchFamily="49" charset="0"/>
                <a:cs typeface="Code New Roman" panose="020B0609020204030204" pitchFamily="49" charset="0"/>
              </a:rPr>
              <a:t>=”menubalk” </a:t>
            </a:r>
            <a:r>
              <a:rPr lang="nl-BE" sz="2400" dirty="0"/>
              <a:t>heeft gekregen. De verwijzing naar de </a:t>
            </a:r>
            <a:r>
              <a:rPr lang="nl-BE" sz="2400" dirty="0">
                <a:solidFill>
                  <a:schemeClr val="accent6"/>
                </a:solidFill>
                <a:latin typeface="Code New Roman" panose="020B0609020204030204" pitchFamily="49" charset="0"/>
                <a:cs typeface="Code New Roman" panose="020B0609020204030204" pitchFamily="49" charset="0"/>
              </a:rPr>
              <a:t>&lt;div&gt; </a:t>
            </a:r>
            <a:r>
              <a:rPr lang="nl-BE" sz="2400" dirty="0"/>
              <a:t>met die </a:t>
            </a:r>
            <a:r>
              <a:rPr lang="nl-BE" sz="2400" dirty="0" err="1"/>
              <a:t>id</a:t>
            </a:r>
            <a:r>
              <a:rPr lang="nl-BE" sz="2400" dirty="0"/>
              <a:t> gebeurt met een hekje. De volgende code zetten we binnen het </a:t>
            </a:r>
            <a:r>
              <a:rPr lang="nl-BE" sz="2400" dirty="0">
                <a:solidFill>
                  <a:schemeClr val="accent6"/>
                </a:solidFill>
                <a:latin typeface="Code New Roman" panose="020B0609020204030204" pitchFamily="49" charset="0"/>
                <a:cs typeface="Code New Roman" panose="020B0609020204030204" pitchFamily="49" charset="0"/>
              </a:rPr>
              <a:t>&lt;</a:t>
            </a:r>
            <a:r>
              <a:rPr lang="nl-BE" sz="2400" dirty="0" err="1">
                <a:solidFill>
                  <a:schemeClr val="accent6"/>
                </a:solidFill>
                <a:latin typeface="Code New Roman" panose="020B0609020204030204" pitchFamily="49" charset="0"/>
                <a:cs typeface="Code New Roman" panose="020B0609020204030204" pitchFamily="49" charset="0"/>
              </a:rPr>
              <a:t>nav</a:t>
            </a:r>
            <a:r>
              <a:rPr lang="nl-BE" sz="2400" dirty="0">
                <a:solidFill>
                  <a:schemeClr val="accent6"/>
                </a:solidFill>
                <a:latin typeface="Code New Roman" panose="020B0609020204030204" pitchFamily="49" charset="0"/>
                <a:cs typeface="Code New Roman" panose="020B0609020204030204" pitchFamily="49" charset="0"/>
              </a:rPr>
              <a:t>&gt;</a:t>
            </a:r>
            <a:r>
              <a:rPr lang="nl-BE" sz="2400" dirty="0"/>
              <a:t>-deel, omdat we de hamburgerknop in de oranje balk willen zetten.</a:t>
            </a:r>
            <a:endParaRPr lang="nl-BE" sz="3600" dirty="0">
              <a:latin typeface="Code New Roman" panose="020B0609020204030204" pitchFamily="49" charset="0"/>
              <a:cs typeface="Code New Roman" panose="020B0609020204030204" pitchFamily="49" charset="0"/>
            </a:endParaRPr>
          </a:p>
        </p:txBody>
      </p:sp>
      <p:graphicFrame>
        <p:nvGraphicFramePr>
          <p:cNvPr id="25" name="Tabel 24"/>
          <p:cNvGraphicFramePr>
            <a:graphicFrameLocks noGrp="1"/>
          </p:cNvGraphicFramePr>
          <p:nvPr>
            <p:extLst>
              <p:ext uri="{D42A27DB-BD31-4B8C-83A1-F6EECF244321}">
                <p14:modId xmlns:p14="http://schemas.microsoft.com/office/powerpoint/2010/main" val="2513855198"/>
              </p:ext>
            </p:extLst>
          </p:nvPr>
        </p:nvGraphicFramePr>
        <p:xfrm>
          <a:off x="1463038" y="3672114"/>
          <a:ext cx="10578707" cy="301752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37</a:t>
                      </a:r>
                    </a:p>
                    <a:p>
                      <a:pPr algn="r">
                        <a:lnSpc>
                          <a:spcPct val="100000"/>
                        </a:lnSpc>
                        <a:spcAft>
                          <a:spcPts val="0"/>
                        </a:spcAft>
                      </a:pPr>
                      <a:r>
                        <a:rPr lang="nl-BE" sz="1800" b="0" dirty="0" smtClean="0">
                          <a:effectLst/>
                          <a:latin typeface="+mn-lt"/>
                          <a:ea typeface="+mn-ea"/>
                          <a:cs typeface="+mn-cs"/>
                        </a:rPr>
                        <a:t>38</a:t>
                      </a:r>
                    </a:p>
                    <a:p>
                      <a:pPr algn="r">
                        <a:lnSpc>
                          <a:spcPct val="100000"/>
                        </a:lnSpc>
                        <a:spcAft>
                          <a:spcPts val="0"/>
                        </a:spcAft>
                      </a:pPr>
                      <a:r>
                        <a:rPr lang="nl-BE" sz="1800" b="0" dirty="0" smtClean="0">
                          <a:effectLst/>
                          <a:latin typeface="+mn-lt"/>
                          <a:ea typeface="+mn-ea"/>
                          <a:cs typeface="+mn-cs"/>
                        </a:rPr>
                        <a:t>39</a:t>
                      </a:r>
                    </a:p>
                    <a:p>
                      <a:pPr algn="r">
                        <a:lnSpc>
                          <a:spcPct val="100000"/>
                        </a:lnSpc>
                        <a:spcAft>
                          <a:spcPts val="0"/>
                        </a:spcAft>
                      </a:pPr>
                      <a:r>
                        <a:rPr lang="nl-BE" sz="1800" b="0" dirty="0" smtClean="0">
                          <a:effectLst/>
                          <a:latin typeface="+mn-lt"/>
                          <a:ea typeface="+mn-ea"/>
                          <a:cs typeface="+mn-cs"/>
                        </a:rPr>
                        <a:t>40</a:t>
                      </a:r>
                    </a:p>
                    <a:p>
                      <a:pPr algn="r">
                        <a:lnSpc>
                          <a:spcPct val="100000"/>
                        </a:lnSpc>
                        <a:spcAft>
                          <a:spcPts val="0"/>
                        </a:spcAft>
                      </a:pPr>
                      <a:r>
                        <a:rPr lang="nl-BE" sz="1800" b="0" dirty="0" smtClean="0">
                          <a:effectLst/>
                          <a:latin typeface="+mn-lt"/>
                          <a:ea typeface="+mn-ea"/>
                          <a:cs typeface="+mn-cs"/>
                        </a:rPr>
                        <a:t>41</a:t>
                      </a:r>
                    </a:p>
                    <a:p>
                      <a:pPr algn="r">
                        <a:lnSpc>
                          <a:spcPct val="100000"/>
                        </a:lnSpc>
                        <a:spcAft>
                          <a:spcPts val="0"/>
                        </a:spcAft>
                      </a:pPr>
                      <a:r>
                        <a:rPr lang="nl-BE" sz="1800" b="0" dirty="0" smtClean="0">
                          <a:effectLst/>
                          <a:latin typeface="+mn-lt"/>
                          <a:ea typeface="+mn-ea"/>
                          <a:cs typeface="+mn-cs"/>
                        </a:rPr>
                        <a:t>42</a:t>
                      </a:r>
                    </a:p>
                    <a:p>
                      <a:pPr algn="r">
                        <a:lnSpc>
                          <a:spcPct val="100000"/>
                        </a:lnSpc>
                        <a:spcAft>
                          <a:spcPts val="0"/>
                        </a:spcAft>
                      </a:pPr>
                      <a:r>
                        <a:rPr lang="nl-BE" sz="1800" b="0" dirty="0" smtClean="0">
                          <a:effectLst/>
                          <a:latin typeface="+mn-lt"/>
                          <a:ea typeface="+mn-ea"/>
                          <a:cs typeface="+mn-cs"/>
                        </a:rPr>
                        <a:t>43</a:t>
                      </a:r>
                    </a:p>
                    <a:p>
                      <a:pPr algn="r">
                        <a:lnSpc>
                          <a:spcPct val="100000"/>
                        </a:lnSpc>
                        <a:spcAft>
                          <a:spcPts val="0"/>
                        </a:spcAft>
                      </a:pPr>
                      <a:r>
                        <a:rPr lang="nl-BE" sz="1800" b="0" dirty="0" smtClean="0">
                          <a:effectLst/>
                          <a:latin typeface="+mn-lt"/>
                          <a:ea typeface="+mn-ea"/>
                          <a:cs typeface="+mn-cs"/>
                        </a:rPr>
                        <a:t>44</a:t>
                      </a:r>
                    </a:p>
                    <a:p>
                      <a:pPr algn="r">
                        <a:lnSpc>
                          <a:spcPct val="100000"/>
                        </a:lnSpc>
                        <a:spcAft>
                          <a:spcPts val="0"/>
                        </a:spcAft>
                      </a:pPr>
                      <a:r>
                        <a:rPr lang="nl-BE" sz="1800" b="0" dirty="0" smtClean="0">
                          <a:effectLst/>
                          <a:latin typeface="+mn-lt"/>
                          <a:ea typeface="+mn-ea"/>
                          <a:cs typeface="+mn-cs"/>
                        </a:rPr>
                        <a:t>45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&lt;button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navbar-toggler</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type="button"</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data-</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toggle</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collapse</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data-target="#menubalk"</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aria-</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controls</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="menubalk" </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aria-expanded="</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false</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aria-label="</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Toggle</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navigation</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&lt;span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navbar</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toggler</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-icon"&gt;&lt;/span&gt;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&lt;/button&gt;</a:t>
                      </a:r>
                    </a:p>
                    <a:p>
                      <a:pPr algn="l">
                        <a:lnSpc>
                          <a:spcPct val="100000"/>
                        </a:lnSpc>
                        <a:spcBef>
                          <a:spcPts val="0"/>
                        </a:spcBef>
                        <a:spcAft>
                          <a:spcPts val="0"/>
                        </a:spcAft>
                        <a:tabLst>
                          <a:tab pos="200660" algn="l"/>
                          <a:tab pos="387350" algn="l"/>
                          <a:tab pos="562610" algn="l"/>
                        </a:tabLst>
                      </a:pPr>
                      <a:r>
                        <a:rPr lang="nl-BE" sz="1800" b="0" dirty="0" smtClean="0">
                          <a:solidFill>
                            <a:schemeClr val="accent6">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a:t>
                      </a:r>
                      <a:r>
                        <a:rPr lang="nl-BE" sz="1800" b="0" dirty="0" err="1" smtClean="0">
                          <a:solidFill>
                            <a:schemeClr val="accent6">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nav</a:t>
                      </a:r>
                      <a:r>
                        <a:rPr lang="nl-BE" sz="1800" b="0" dirty="0" smtClean="0">
                          <a:solidFill>
                            <a:schemeClr val="accent6">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6"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11.4 Een aangepast menu voor elk scherm</a:t>
            </a:r>
            <a:endParaRPr lang="nl-BE" dirty="0">
              <a:solidFill>
                <a:schemeClr val="bg1"/>
              </a:solidFill>
            </a:endParaRPr>
          </a:p>
        </p:txBody>
      </p:sp>
    </p:spTree>
    <p:extLst>
      <p:ext uri="{BB962C8B-B14F-4D97-AF65-F5344CB8AC3E}">
        <p14:creationId xmlns:p14="http://schemas.microsoft.com/office/powerpoint/2010/main" val="1441746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171</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11.4 Een aangepast menu voor elk scherm</a:t>
            </a:r>
            <a:endParaRPr lang="nl-BE" dirty="0">
              <a:solidFill>
                <a:schemeClr val="bg1"/>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18" name="Rechthoek 17"/>
          <p:cNvSpPr/>
          <p:nvPr/>
        </p:nvSpPr>
        <p:spPr>
          <a:xfrm>
            <a:off x="1463039" y="1430411"/>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800" dirty="0" smtClean="0">
                <a:latin typeface="Code New Roman" panose="020B0609020204030204" pitchFamily="49" charset="0"/>
                <a:cs typeface="Code New Roman" panose="020B0609020204030204" pitchFamily="49" charset="0"/>
              </a:rPr>
              <a:t>.</a:t>
            </a:r>
            <a:r>
              <a:rPr lang="nl-BE" sz="2800" dirty="0" err="1" smtClean="0">
                <a:latin typeface="Code New Roman" panose="020B0609020204030204" pitchFamily="49" charset="0"/>
                <a:cs typeface="Code New Roman" panose="020B0609020204030204" pitchFamily="49" charset="0"/>
              </a:rPr>
              <a:t>navbar</a:t>
            </a:r>
            <a:endParaRPr lang="nl-BE" sz="2800" dirty="0">
              <a:latin typeface="Code New Roman" panose="020B0609020204030204" pitchFamily="49" charset="0"/>
              <a:cs typeface="Code New Roman" panose="020B0609020204030204" pitchFamily="49" charset="0"/>
            </a:endParaRPr>
          </a:p>
        </p:txBody>
      </p:sp>
      <p:sp>
        <p:nvSpPr>
          <p:cNvPr id="19" name="Rechthoek 18"/>
          <p:cNvSpPr/>
          <p:nvPr/>
        </p:nvSpPr>
        <p:spPr>
          <a:xfrm>
            <a:off x="1463039" y="3223016"/>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800" dirty="0" smtClean="0">
                <a:latin typeface="Code New Roman" panose="020B0609020204030204" pitchFamily="49" charset="0"/>
                <a:cs typeface="Code New Roman" panose="020B0609020204030204" pitchFamily="49" charset="0"/>
              </a:rPr>
              <a:t>.</a:t>
            </a:r>
            <a:r>
              <a:rPr lang="nl-BE" sz="2800" dirty="0" err="1" smtClean="0">
                <a:latin typeface="Code New Roman" panose="020B0609020204030204" pitchFamily="49" charset="0"/>
                <a:cs typeface="Code New Roman" panose="020B0609020204030204" pitchFamily="49" charset="0"/>
              </a:rPr>
              <a:t>navbar</a:t>
            </a:r>
            <a:r>
              <a:rPr lang="nl-BE" sz="2800" dirty="0" smtClean="0">
                <a:latin typeface="Code New Roman" panose="020B0609020204030204" pitchFamily="49" charset="0"/>
                <a:cs typeface="Code New Roman" panose="020B0609020204030204" pitchFamily="49" charset="0"/>
              </a:rPr>
              <a:t>-brand</a:t>
            </a:r>
            <a:endParaRPr lang="nl-BE" sz="2800" dirty="0">
              <a:latin typeface="Code New Roman" panose="020B0609020204030204" pitchFamily="49" charset="0"/>
              <a:cs typeface="Code New Roman" panose="020B0609020204030204" pitchFamily="49" charset="0"/>
            </a:endParaRPr>
          </a:p>
        </p:txBody>
      </p:sp>
      <p:sp>
        <p:nvSpPr>
          <p:cNvPr id="20" name="Rechthoek 19"/>
          <p:cNvSpPr/>
          <p:nvPr/>
        </p:nvSpPr>
        <p:spPr>
          <a:xfrm>
            <a:off x="1463039" y="5029196"/>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800" dirty="0" smtClean="0">
                <a:latin typeface="Code New Roman" panose="020B0609020204030204" pitchFamily="49" charset="0"/>
                <a:cs typeface="Code New Roman" panose="020B0609020204030204" pitchFamily="49" charset="0"/>
              </a:rPr>
              <a:t>.</a:t>
            </a:r>
            <a:r>
              <a:rPr lang="nl-BE" sz="2800" dirty="0" err="1" smtClean="0">
                <a:latin typeface="Code New Roman" panose="020B0609020204030204" pitchFamily="49" charset="0"/>
                <a:cs typeface="Code New Roman" panose="020B0609020204030204" pitchFamily="49" charset="0"/>
              </a:rPr>
              <a:t>navbar-collapse</a:t>
            </a:r>
            <a:endParaRPr lang="nl-BE" sz="2800" dirty="0">
              <a:latin typeface="Code New Roman" panose="020B0609020204030204" pitchFamily="49" charset="0"/>
              <a:cs typeface="Code New Roman" panose="020B0609020204030204" pitchFamily="49" charset="0"/>
            </a:endParaRPr>
          </a:p>
        </p:txBody>
      </p:sp>
      <p:sp>
        <p:nvSpPr>
          <p:cNvPr id="21" name="Rechthoek 20"/>
          <p:cNvSpPr/>
          <p:nvPr/>
        </p:nvSpPr>
        <p:spPr>
          <a:xfrm>
            <a:off x="5039304" y="1455985"/>
            <a:ext cx="7002441" cy="165672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7" name="Rechthoek 26"/>
          <p:cNvSpPr/>
          <p:nvPr/>
        </p:nvSpPr>
        <p:spPr>
          <a:xfrm>
            <a:off x="5039304" y="3246989"/>
            <a:ext cx="7002441" cy="165672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9" name="Rechthoek 28"/>
          <p:cNvSpPr/>
          <p:nvPr/>
        </p:nvSpPr>
        <p:spPr>
          <a:xfrm>
            <a:off x="5039304" y="5054771"/>
            <a:ext cx="7002441" cy="1655120"/>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69211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171</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11.4 Een aangepast menu voor elk scherm</a:t>
            </a:r>
            <a:endParaRPr lang="nl-BE" dirty="0">
              <a:solidFill>
                <a:schemeClr val="bg1"/>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18" name="Rechthoek 17"/>
          <p:cNvSpPr/>
          <p:nvPr/>
        </p:nvSpPr>
        <p:spPr>
          <a:xfrm>
            <a:off x="1463039" y="1430411"/>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800" dirty="0" smtClean="0">
                <a:latin typeface="Code New Roman" panose="020B0609020204030204" pitchFamily="49" charset="0"/>
                <a:cs typeface="Code New Roman" panose="020B0609020204030204" pitchFamily="49" charset="0"/>
              </a:rPr>
              <a:t>.</a:t>
            </a:r>
            <a:r>
              <a:rPr lang="nl-BE" sz="2800" dirty="0" err="1" smtClean="0">
                <a:latin typeface="Code New Roman" panose="020B0609020204030204" pitchFamily="49" charset="0"/>
                <a:cs typeface="Code New Roman" panose="020B0609020204030204" pitchFamily="49" charset="0"/>
              </a:rPr>
              <a:t>nav</a:t>
            </a:r>
            <a:r>
              <a:rPr lang="nl-BE" sz="2800" dirty="0" smtClean="0">
                <a:latin typeface="Code New Roman" panose="020B0609020204030204" pitchFamily="49" charset="0"/>
                <a:cs typeface="Code New Roman" panose="020B0609020204030204" pitchFamily="49" charset="0"/>
              </a:rPr>
              <a:t>-item</a:t>
            </a:r>
            <a:endParaRPr lang="nl-BE" sz="2800" dirty="0">
              <a:latin typeface="Code New Roman" panose="020B0609020204030204" pitchFamily="49" charset="0"/>
              <a:cs typeface="Code New Roman" panose="020B0609020204030204" pitchFamily="49" charset="0"/>
            </a:endParaRPr>
          </a:p>
        </p:txBody>
      </p:sp>
      <p:sp>
        <p:nvSpPr>
          <p:cNvPr id="19" name="Rechthoek 18"/>
          <p:cNvSpPr/>
          <p:nvPr/>
        </p:nvSpPr>
        <p:spPr>
          <a:xfrm>
            <a:off x="1463039" y="3223016"/>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800" dirty="0" smtClean="0">
                <a:latin typeface="Code New Roman" panose="020B0609020204030204" pitchFamily="49" charset="0"/>
                <a:cs typeface="Code New Roman" panose="020B0609020204030204" pitchFamily="49" charset="0"/>
              </a:rPr>
              <a:t>.</a:t>
            </a:r>
            <a:r>
              <a:rPr lang="nl-BE" sz="2800" dirty="0" err="1" smtClean="0">
                <a:latin typeface="Code New Roman" panose="020B0609020204030204" pitchFamily="49" charset="0"/>
                <a:cs typeface="Code New Roman" panose="020B0609020204030204" pitchFamily="49" charset="0"/>
              </a:rPr>
              <a:t>navbar-toggler</a:t>
            </a:r>
            <a:endParaRPr lang="nl-BE" sz="2800" dirty="0">
              <a:latin typeface="Code New Roman" panose="020B0609020204030204" pitchFamily="49" charset="0"/>
              <a:cs typeface="Code New Roman" panose="020B0609020204030204" pitchFamily="49" charset="0"/>
            </a:endParaRPr>
          </a:p>
        </p:txBody>
      </p:sp>
      <p:sp>
        <p:nvSpPr>
          <p:cNvPr id="21" name="Rechthoek 20"/>
          <p:cNvSpPr/>
          <p:nvPr/>
        </p:nvSpPr>
        <p:spPr>
          <a:xfrm>
            <a:off x="5039304" y="1455985"/>
            <a:ext cx="7002441" cy="165672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7" name="Rechthoek 26"/>
          <p:cNvSpPr/>
          <p:nvPr/>
        </p:nvSpPr>
        <p:spPr>
          <a:xfrm>
            <a:off x="5039304" y="3246989"/>
            <a:ext cx="7002441" cy="165672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3179834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172</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11.4 Een aangepast menu voor elk scherm</a:t>
            </a:r>
            <a:endParaRPr lang="nl-BE" dirty="0">
              <a:solidFill>
                <a:schemeClr val="bg1"/>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27" name="Rechthoek 26"/>
          <p:cNvSpPr/>
          <p:nvPr/>
        </p:nvSpPr>
        <p:spPr>
          <a:xfrm>
            <a:off x="1463040" y="2958860"/>
            <a:ext cx="10578706" cy="375103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8" name="Tekstvak 27"/>
          <p:cNvSpPr txBox="1"/>
          <p:nvPr/>
        </p:nvSpPr>
        <p:spPr>
          <a:xfrm>
            <a:off x="1619116" y="3148759"/>
            <a:ext cx="10328469" cy="3108543"/>
          </a:xfrm>
          <a:prstGeom prst="rect">
            <a:avLst/>
          </a:prstGeom>
          <a:noFill/>
        </p:spPr>
        <p:txBody>
          <a:bodyPr wrap="square" rtlCol="0">
            <a:spAutoFit/>
          </a:bodyPr>
          <a:lstStyle/>
          <a:p>
            <a:pPr marL="457200" indent="-457200">
              <a:buFont typeface="Arial" panose="020B0604020202020204" pitchFamily="34" charset="0"/>
              <a:buChar char="•"/>
            </a:pPr>
            <a:r>
              <a:rPr lang="nl-BE" sz="2800" dirty="0" smtClean="0"/>
              <a:t>Het laatste menu-item is niet zichtbaar in sommige resoluties.</a:t>
            </a:r>
          </a:p>
          <a:p>
            <a:pPr marL="457200" indent="-457200">
              <a:buFont typeface="Arial" panose="020B0604020202020204" pitchFamily="34" charset="0"/>
              <a:buChar char="•"/>
            </a:pPr>
            <a:r>
              <a:rPr lang="nl-BE" sz="2800" dirty="0" smtClean="0"/>
              <a:t>Bij het </a:t>
            </a:r>
            <a:r>
              <a:rPr lang="nl-BE" sz="2800" dirty="0" err="1" smtClean="0"/>
              <a:t>hoveren</a:t>
            </a:r>
            <a:r>
              <a:rPr lang="nl-BE" sz="2800" dirty="0" smtClean="0"/>
              <a:t> over de knoppen verspringt de tekst.</a:t>
            </a:r>
          </a:p>
          <a:p>
            <a:pPr marL="457200" indent="-457200">
              <a:buFont typeface="Arial" panose="020B0604020202020204" pitchFamily="34" charset="0"/>
              <a:buChar char="•"/>
            </a:pPr>
            <a:r>
              <a:rPr lang="nl-BE" sz="2800" dirty="0" smtClean="0"/>
              <a:t>Wanneer de hamburgerknop verschijnt, verspringt de plaats van het logo.</a:t>
            </a:r>
          </a:p>
          <a:p>
            <a:pPr marL="457200" indent="-457200">
              <a:buFont typeface="Arial" panose="020B0604020202020204" pitchFamily="34" charset="0"/>
              <a:buChar char="•"/>
            </a:pPr>
            <a:r>
              <a:rPr lang="nl-BE" sz="2800" dirty="0" smtClean="0"/>
              <a:t>Wanneer je op de hamburgerknop klikt, gebeurt er niets.</a:t>
            </a:r>
          </a:p>
          <a:p>
            <a:endParaRPr lang="nl-BE" sz="2800" dirty="0" smtClean="0"/>
          </a:p>
        </p:txBody>
      </p:sp>
      <p:sp>
        <p:nvSpPr>
          <p:cNvPr id="20" name="Tekstvak 19"/>
          <p:cNvSpPr txBox="1"/>
          <p:nvPr/>
        </p:nvSpPr>
        <p:spPr>
          <a:xfrm>
            <a:off x="1362698" y="1668181"/>
            <a:ext cx="10679048" cy="1200329"/>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a:latin typeface="+mj-lt"/>
                <a:cs typeface="Code New Roman" panose="020B0609020204030204" pitchFamily="49" charset="0"/>
              </a:rPr>
              <a:t>Bekijk </a:t>
            </a:r>
            <a:r>
              <a:rPr lang="nl-BE" sz="2400" dirty="0">
                <a:solidFill>
                  <a:schemeClr val="accent6"/>
                </a:solidFill>
                <a:latin typeface="Code New Roman" panose="020B0609020204030204" pitchFamily="49" charset="0"/>
                <a:cs typeface="Code New Roman" panose="020B0609020204030204" pitchFamily="49" charset="0"/>
              </a:rPr>
              <a:t>index.html</a:t>
            </a:r>
            <a:r>
              <a:rPr lang="nl-BE" sz="2400" dirty="0">
                <a:latin typeface="+mj-lt"/>
                <a:cs typeface="Code New Roman" panose="020B0609020204030204" pitchFamily="49" charset="0"/>
              </a:rPr>
              <a:t> in een browser. Probeer de werking van de menubalk uit door het </a:t>
            </a:r>
            <a:r>
              <a:rPr lang="nl-BE" sz="2400" dirty="0" smtClean="0">
                <a:latin typeface="+mj-lt"/>
                <a:cs typeface="Code New Roman" panose="020B0609020204030204" pitchFamily="49" charset="0"/>
              </a:rPr>
              <a:t>browservenster </a:t>
            </a:r>
            <a:r>
              <a:rPr lang="nl-BE" sz="2400" dirty="0">
                <a:latin typeface="+mj-lt"/>
                <a:cs typeface="Code New Roman" panose="020B0609020204030204" pitchFamily="49" charset="0"/>
              </a:rPr>
              <a:t>te versmallen. Welke problemen stel je vast?</a:t>
            </a:r>
          </a:p>
        </p:txBody>
      </p:sp>
    </p:spTree>
    <p:extLst>
      <p:ext uri="{BB962C8B-B14F-4D97-AF65-F5344CB8AC3E}">
        <p14:creationId xmlns:p14="http://schemas.microsoft.com/office/powerpoint/2010/main" val="326332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172</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stap6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498598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Verwijder </a:t>
            </a:r>
            <a:r>
              <a:rPr lang="nl-BE" sz="2400" dirty="0">
                <a:latin typeface="+mj-lt"/>
                <a:cs typeface="Code New Roman" panose="020B0609020204030204" pitchFamily="49" charset="0"/>
              </a:rPr>
              <a:t>in </a:t>
            </a:r>
            <a:r>
              <a:rPr lang="nl-BE" sz="2400" dirty="0">
                <a:solidFill>
                  <a:schemeClr val="accent6"/>
                </a:solidFill>
                <a:latin typeface="Code New Roman" panose="020B0609020204030204" pitchFamily="49" charset="0"/>
                <a:cs typeface="Code New Roman" panose="020B0609020204030204" pitchFamily="49" charset="0"/>
              </a:rPr>
              <a:t>opmaak.css</a:t>
            </a:r>
            <a:r>
              <a:rPr lang="nl-BE" sz="2400" dirty="0">
                <a:latin typeface="+mj-lt"/>
                <a:cs typeface="Code New Roman" panose="020B0609020204030204" pitchFamily="49" charset="0"/>
              </a:rPr>
              <a:t> de </a:t>
            </a:r>
            <a:r>
              <a:rPr lang="nl-BE" sz="2400" dirty="0" err="1">
                <a:latin typeface="+mj-lt"/>
                <a:cs typeface="Code New Roman" panose="020B0609020204030204" pitchFamily="49" charset="0"/>
              </a:rPr>
              <a:t>selectors</a:t>
            </a:r>
            <a:r>
              <a:rPr lang="nl-BE" sz="2400" dirty="0">
                <a:latin typeface="+mj-lt"/>
                <a:cs typeface="Code New Roman" panose="020B0609020204030204" pitchFamily="49" charset="0"/>
              </a:rPr>
              <a:t> </a:t>
            </a:r>
            <a:r>
              <a:rPr lang="nl-BE" sz="2400" dirty="0" err="1">
                <a:solidFill>
                  <a:schemeClr val="accent6"/>
                </a:solidFill>
                <a:latin typeface="Code New Roman" panose="020B0609020204030204" pitchFamily="49" charset="0"/>
                <a:cs typeface="Code New Roman" panose="020B0609020204030204" pitchFamily="49" charset="0"/>
              </a:rPr>
              <a:t>nav</a:t>
            </a:r>
            <a:r>
              <a:rPr lang="nl-BE" sz="2400" dirty="0">
                <a:solidFill>
                  <a:schemeClr val="accent6"/>
                </a:solidFill>
                <a:latin typeface="Code New Roman" panose="020B0609020204030204" pitchFamily="49" charset="0"/>
                <a:cs typeface="Code New Roman" panose="020B0609020204030204" pitchFamily="49" charset="0"/>
              </a:rPr>
              <a:t> </a:t>
            </a:r>
            <a:r>
              <a:rPr lang="nl-BE" sz="2400" dirty="0" err="1">
                <a:solidFill>
                  <a:schemeClr val="accent6"/>
                </a:solidFill>
                <a:latin typeface="Code New Roman" panose="020B0609020204030204" pitchFamily="49" charset="0"/>
                <a:cs typeface="Code New Roman" panose="020B0609020204030204" pitchFamily="49" charset="0"/>
              </a:rPr>
              <a:t>ul</a:t>
            </a:r>
            <a:r>
              <a:rPr lang="nl-BE" sz="2400" dirty="0">
                <a:latin typeface="+mj-lt"/>
                <a:cs typeface="Code New Roman" panose="020B0609020204030204" pitchFamily="49" charset="0"/>
              </a:rPr>
              <a:t>, </a:t>
            </a:r>
            <a:r>
              <a:rPr lang="nl-BE" sz="2400" dirty="0" err="1">
                <a:solidFill>
                  <a:schemeClr val="accent6"/>
                </a:solidFill>
                <a:latin typeface="Code New Roman" panose="020B0609020204030204" pitchFamily="49" charset="0"/>
                <a:cs typeface="Code New Roman" panose="020B0609020204030204" pitchFamily="49" charset="0"/>
              </a:rPr>
              <a:t>nav</a:t>
            </a:r>
            <a:r>
              <a:rPr lang="nl-BE" sz="2400" dirty="0">
                <a:solidFill>
                  <a:schemeClr val="accent6"/>
                </a:solidFill>
                <a:latin typeface="Code New Roman" panose="020B0609020204030204" pitchFamily="49" charset="0"/>
                <a:cs typeface="Code New Roman" panose="020B0609020204030204" pitchFamily="49" charset="0"/>
              </a:rPr>
              <a:t> li </a:t>
            </a:r>
            <a:r>
              <a:rPr lang="nl-BE" sz="2400" dirty="0">
                <a:latin typeface="+mj-lt"/>
                <a:cs typeface="Code New Roman" panose="020B0609020204030204" pitchFamily="49" charset="0"/>
              </a:rPr>
              <a:t>en </a:t>
            </a:r>
            <a:r>
              <a:rPr lang="nl-BE" sz="2400" dirty="0" err="1">
                <a:solidFill>
                  <a:schemeClr val="accent6"/>
                </a:solidFill>
                <a:latin typeface="Code New Roman" panose="020B0609020204030204" pitchFamily="49" charset="0"/>
                <a:cs typeface="Code New Roman" panose="020B0609020204030204" pitchFamily="49" charset="0"/>
              </a:rPr>
              <a:t>nav</a:t>
            </a:r>
            <a:r>
              <a:rPr lang="nl-BE" sz="2400" dirty="0">
                <a:solidFill>
                  <a:schemeClr val="accent6"/>
                </a:solidFill>
                <a:latin typeface="Code New Roman" panose="020B0609020204030204" pitchFamily="49" charset="0"/>
                <a:cs typeface="Code New Roman" panose="020B0609020204030204" pitchFamily="49" charset="0"/>
              </a:rPr>
              <a:t> li </a:t>
            </a:r>
            <a:r>
              <a:rPr lang="nl-BE" sz="2400" dirty="0" smtClean="0">
                <a:solidFill>
                  <a:schemeClr val="accent6"/>
                </a:solidFill>
                <a:latin typeface="Code New Roman" panose="020B0609020204030204" pitchFamily="49" charset="0"/>
                <a:cs typeface="Code New Roman" panose="020B0609020204030204" pitchFamily="49" charset="0"/>
              </a:rPr>
              <a:t>a</a:t>
            </a:r>
            <a:r>
              <a:rPr lang="nl-BE" sz="2400" dirty="0" smtClean="0">
                <a:latin typeface="Code New Roman" panose="020B0609020204030204" pitchFamily="49" charset="0"/>
                <a:cs typeface="Code New Roman" panose="020B0609020204030204" pitchFamily="49" charset="0"/>
              </a:rPr>
              <a:t>,</a:t>
            </a:r>
            <a:r>
              <a:rPr lang="nl-BE" sz="2400" dirty="0" smtClean="0">
                <a:solidFill>
                  <a:schemeClr val="accent6"/>
                </a:solidFill>
                <a:latin typeface="Code New Roman" panose="020B0609020204030204" pitchFamily="49" charset="0"/>
                <a:cs typeface="Code New Roman" panose="020B0609020204030204" pitchFamily="49" charset="0"/>
              </a:rPr>
              <a:t> </a:t>
            </a:r>
            <a:r>
              <a:rPr lang="nl-BE" sz="2400" dirty="0" err="1" smtClean="0">
                <a:solidFill>
                  <a:schemeClr val="accent6"/>
                </a:solidFill>
                <a:latin typeface="Code New Roman" panose="020B0609020204030204" pitchFamily="49" charset="0"/>
                <a:cs typeface="Code New Roman" panose="020B0609020204030204" pitchFamily="49" charset="0"/>
              </a:rPr>
              <a:t>nav</a:t>
            </a:r>
            <a:r>
              <a:rPr lang="nl-BE" sz="2400" dirty="0" smtClean="0">
                <a:solidFill>
                  <a:schemeClr val="accent6"/>
                </a:solidFill>
                <a:latin typeface="Code New Roman" panose="020B0609020204030204" pitchFamily="49" charset="0"/>
                <a:cs typeface="Code New Roman" panose="020B0609020204030204" pitchFamily="49" charset="0"/>
              </a:rPr>
              <a:t> </a:t>
            </a:r>
            <a:r>
              <a:rPr lang="nl-BE" sz="2400" dirty="0">
                <a:solidFill>
                  <a:schemeClr val="accent6"/>
                </a:solidFill>
                <a:latin typeface="Code New Roman" panose="020B0609020204030204" pitchFamily="49" charset="0"/>
                <a:cs typeface="Code New Roman" panose="020B0609020204030204" pitchFamily="49" charset="0"/>
              </a:rPr>
              <a:t>li a:hover </a:t>
            </a:r>
            <a:r>
              <a:rPr lang="nl-BE" sz="2400" dirty="0">
                <a:latin typeface="+mj-lt"/>
                <a:cs typeface="Code New Roman" panose="020B0609020204030204" pitchFamily="49" charset="0"/>
              </a:rPr>
              <a:t>met al hun eigenschappen</a:t>
            </a:r>
            <a:r>
              <a:rPr lang="nl-BE" sz="2400" dirty="0" smtClean="0">
                <a:latin typeface="+mj-lt"/>
                <a:cs typeface="Code New Roman" panose="020B0609020204030204" pitchFamily="49" charset="0"/>
              </a:rPr>
              <a:t>.</a:t>
            </a:r>
          </a:p>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Wanneer </a:t>
            </a:r>
            <a:r>
              <a:rPr lang="nl-BE" sz="2400" dirty="0">
                <a:latin typeface="+mj-lt"/>
                <a:cs typeface="Code New Roman" panose="020B0609020204030204" pitchFamily="49" charset="0"/>
              </a:rPr>
              <a:t>je het browservenster smaller maakt en je klikt op de </a:t>
            </a:r>
            <a:r>
              <a:rPr lang="nl-BE" sz="2400" dirty="0" err="1">
                <a:latin typeface="+mj-lt"/>
                <a:cs typeface="Code New Roman" panose="020B0609020204030204" pitchFamily="49" charset="0"/>
              </a:rPr>
              <a:t>hambur-gerknop</a:t>
            </a:r>
            <a:r>
              <a:rPr lang="nl-BE" sz="2400" dirty="0">
                <a:latin typeface="+mj-lt"/>
                <a:cs typeface="Code New Roman" panose="020B0609020204030204" pitchFamily="49" charset="0"/>
              </a:rPr>
              <a:t>, verschijnen de menu-items onder het logo, maar zonder </a:t>
            </a:r>
            <a:r>
              <a:rPr lang="nl-BE" sz="2400" dirty="0" smtClean="0">
                <a:latin typeface="+mj-lt"/>
                <a:cs typeface="Code New Roman" panose="020B0609020204030204" pitchFamily="49" charset="0"/>
              </a:rPr>
              <a:t>achtergrond</a:t>
            </a:r>
            <a:r>
              <a:rPr lang="nl-BE" sz="2400" dirty="0">
                <a:latin typeface="+mj-lt"/>
                <a:cs typeface="Code New Roman" panose="020B0609020204030204" pitchFamily="49" charset="0"/>
              </a:rPr>
              <a:t>. Daardoor zijn de items onleesbaar. Dat komt omdat we in </a:t>
            </a:r>
            <a:r>
              <a:rPr lang="nl-BE" sz="2400" dirty="0" smtClean="0">
                <a:solidFill>
                  <a:schemeClr val="accent6"/>
                </a:solidFill>
                <a:latin typeface="Code New Roman" panose="020B0609020204030204" pitchFamily="49" charset="0"/>
                <a:cs typeface="Code New Roman" panose="020B0609020204030204" pitchFamily="49" charset="0"/>
              </a:rPr>
              <a:t>opmaak.css</a:t>
            </a:r>
            <a:r>
              <a:rPr lang="nl-BE" sz="2400" dirty="0" smtClean="0">
                <a:latin typeface="+mj-lt"/>
                <a:cs typeface="Code New Roman" panose="020B0609020204030204" pitchFamily="49" charset="0"/>
              </a:rPr>
              <a:t> </a:t>
            </a:r>
            <a:r>
              <a:rPr lang="nl-BE" sz="2400" dirty="0">
                <a:latin typeface="+mj-lt"/>
                <a:cs typeface="Code New Roman" panose="020B0609020204030204" pitchFamily="49" charset="0"/>
              </a:rPr>
              <a:t>de hoogte van de menubalk hebben vastgelegd. Verwijder die eigenschap.</a:t>
            </a:r>
          </a:p>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De </a:t>
            </a:r>
            <a:r>
              <a:rPr lang="nl-BE" sz="2400" dirty="0">
                <a:latin typeface="+mj-lt"/>
                <a:cs typeface="Code New Roman" panose="020B0609020204030204" pitchFamily="49" charset="0"/>
              </a:rPr>
              <a:t>tekst in de menubalk wordt met te weinig contrast weergegeven. Dat komt omdat in </a:t>
            </a:r>
            <a:r>
              <a:rPr lang="nl-BE" sz="2400" dirty="0">
                <a:solidFill>
                  <a:schemeClr val="accent6"/>
                </a:solidFill>
                <a:latin typeface="Code New Roman" panose="020B0609020204030204" pitchFamily="49" charset="0"/>
                <a:cs typeface="Code New Roman" panose="020B0609020204030204" pitchFamily="49" charset="0"/>
              </a:rPr>
              <a:t>bootstrap.css</a:t>
            </a:r>
            <a:r>
              <a:rPr lang="nl-BE" sz="2400" dirty="0">
                <a:latin typeface="+mj-lt"/>
                <a:cs typeface="Code New Roman" panose="020B0609020204030204" pitchFamily="49" charset="0"/>
              </a:rPr>
              <a:t> de tekst in de menubalk half transparant werd gemaakt. Zoek die waarde op en wijzig ze. Doe dit ook voor de hamburgerknop.</a:t>
            </a:r>
          </a:p>
          <a:p>
            <a:pPr marL="514350" indent="-514350">
              <a:spcBef>
                <a:spcPts val="1200"/>
              </a:spcBef>
              <a:buClr>
                <a:schemeClr val="accent6"/>
              </a:buClr>
              <a:buFont typeface="Wingdings 3" panose="05040102010807070707" pitchFamily="18" charset="2"/>
              <a:buChar char=""/>
            </a:pPr>
            <a:endParaRPr lang="nl-BE" sz="2400" dirty="0">
              <a:latin typeface="+mj-lt"/>
              <a:cs typeface="Code New Roman" panose="020B0609020204030204" pitchFamily="49" charset="0"/>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11.4 Een aangepast menu voor elk scherm</a:t>
            </a:r>
            <a:endParaRPr lang="nl-BE" dirty="0">
              <a:solidFill>
                <a:schemeClr val="bg1"/>
              </a:solidFill>
            </a:endParaRPr>
          </a:p>
        </p:txBody>
      </p:sp>
    </p:spTree>
    <p:extLst>
      <p:ext uri="{BB962C8B-B14F-4D97-AF65-F5344CB8AC3E}">
        <p14:creationId xmlns:p14="http://schemas.microsoft.com/office/powerpoint/2010/main" val="161254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172</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stap6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424731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Zorg </a:t>
            </a:r>
            <a:r>
              <a:rPr lang="nl-BE" sz="2400" dirty="0">
                <a:latin typeface="+mj-lt"/>
                <a:cs typeface="Code New Roman" panose="020B0609020204030204" pitchFamily="49" charset="0"/>
              </a:rPr>
              <a:t>dat de menu-items een beetje verder uit elkaar staan. </a:t>
            </a:r>
          </a:p>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Het </a:t>
            </a:r>
            <a:r>
              <a:rPr lang="nl-BE" sz="2400" dirty="0">
                <a:latin typeface="+mj-lt"/>
                <a:cs typeface="Code New Roman" panose="020B0609020204030204" pitchFamily="49" charset="0"/>
              </a:rPr>
              <a:t>breekpunt voor het inklappen van het menu ligt nu op de grootste schermen (</a:t>
            </a:r>
            <a:r>
              <a:rPr lang="nl-BE" sz="2400" dirty="0">
                <a:solidFill>
                  <a:schemeClr val="accent6"/>
                </a:solidFill>
                <a:latin typeface="Code New Roman" panose="020B0609020204030204" pitchFamily="49" charset="0"/>
                <a:cs typeface="Code New Roman" panose="020B0609020204030204" pitchFamily="49" charset="0"/>
              </a:rPr>
              <a:t>xl</a:t>
            </a:r>
            <a:r>
              <a:rPr lang="nl-BE" sz="2400" dirty="0">
                <a:latin typeface="+mj-lt"/>
                <a:cs typeface="Code New Roman" panose="020B0609020204030204" pitchFamily="49" charset="0"/>
              </a:rPr>
              <a:t>). Daardoor klapt het te snel in. Pas in </a:t>
            </a:r>
            <a:r>
              <a:rPr lang="nl-BE" sz="2400" dirty="0">
                <a:solidFill>
                  <a:schemeClr val="accent6"/>
                </a:solidFill>
                <a:latin typeface="Code New Roman" panose="020B0609020204030204" pitchFamily="49" charset="0"/>
                <a:cs typeface="Code New Roman" panose="020B0609020204030204" pitchFamily="49" charset="0"/>
              </a:rPr>
              <a:t>index.html</a:t>
            </a:r>
            <a:r>
              <a:rPr lang="nl-BE" sz="2400" dirty="0">
                <a:latin typeface="+mj-lt"/>
                <a:cs typeface="Code New Roman" panose="020B0609020204030204" pitchFamily="49" charset="0"/>
              </a:rPr>
              <a:t> dit </a:t>
            </a:r>
            <a:r>
              <a:rPr lang="nl-BE" sz="2400" dirty="0" smtClean="0">
                <a:latin typeface="+mj-lt"/>
                <a:cs typeface="Code New Roman" panose="020B0609020204030204" pitchFamily="49" charset="0"/>
              </a:rPr>
              <a:t>breekpunt </a:t>
            </a:r>
            <a:r>
              <a:rPr lang="nl-BE" sz="2400" dirty="0">
                <a:latin typeface="+mj-lt"/>
                <a:cs typeface="Code New Roman" panose="020B0609020204030204" pitchFamily="49" charset="0"/>
              </a:rPr>
              <a:t>aan zodat het inklapt bij grote schermen (</a:t>
            </a:r>
            <a:r>
              <a:rPr lang="nl-BE" sz="2400" dirty="0" err="1">
                <a:solidFill>
                  <a:schemeClr val="accent6"/>
                </a:solidFill>
                <a:latin typeface="Code New Roman" panose="020B0609020204030204" pitchFamily="49" charset="0"/>
                <a:cs typeface="Code New Roman" panose="020B0609020204030204" pitchFamily="49" charset="0"/>
              </a:rPr>
              <a:t>lg</a:t>
            </a:r>
            <a:r>
              <a:rPr lang="nl-BE" sz="2400" dirty="0">
                <a:latin typeface="+mj-lt"/>
                <a:cs typeface="Code New Roman" panose="020B0609020204030204" pitchFamily="49" charset="0"/>
              </a:rPr>
              <a:t>). </a:t>
            </a:r>
          </a:p>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Maak </a:t>
            </a:r>
            <a:r>
              <a:rPr lang="nl-BE" sz="2400" dirty="0">
                <a:latin typeface="+mj-lt"/>
                <a:cs typeface="Code New Roman" panose="020B0609020204030204" pitchFamily="49" charset="0"/>
              </a:rPr>
              <a:t>de andere pagina’s in deze website ook responsief door de pagina’s in een container te plaatsen en de menubalk aan te passen. Voeg ook een </a:t>
            </a:r>
            <a:r>
              <a:rPr lang="nl-BE" sz="2400" dirty="0" err="1">
                <a:latin typeface="+mj-lt"/>
                <a:cs typeface="Code New Roman" panose="020B0609020204030204" pitchFamily="49" charset="0"/>
              </a:rPr>
              <a:t>jumbotron</a:t>
            </a:r>
            <a:r>
              <a:rPr lang="nl-BE" sz="2400" dirty="0">
                <a:latin typeface="+mj-lt"/>
                <a:cs typeface="Code New Roman" panose="020B0609020204030204" pitchFamily="49" charset="0"/>
              </a:rPr>
              <a:t> toe met de titel van de pagina en pas de </a:t>
            </a:r>
            <a:r>
              <a:rPr lang="nl-BE" sz="2400" dirty="0" err="1">
                <a:latin typeface="+mj-lt"/>
                <a:cs typeface="Code New Roman" panose="020B0609020204030204" pitchFamily="49" charset="0"/>
              </a:rPr>
              <a:t>footer</a:t>
            </a:r>
            <a:r>
              <a:rPr lang="nl-BE" sz="2400" dirty="0">
                <a:latin typeface="+mj-lt"/>
                <a:cs typeface="Code New Roman" panose="020B0609020204030204" pitchFamily="49" charset="0"/>
              </a:rPr>
              <a:t> aan</a:t>
            </a:r>
            <a:r>
              <a:rPr lang="nl-BE" sz="2400" dirty="0" smtClean="0">
                <a:latin typeface="+mj-lt"/>
                <a:cs typeface="Code New Roman" panose="020B0609020204030204" pitchFamily="49" charset="0"/>
              </a:rPr>
              <a:t>.</a:t>
            </a:r>
          </a:p>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Zorg </a:t>
            </a:r>
            <a:r>
              <a:rPr lang="nl-BE" sz="2400" dirty="0">
                <a:latin typeface="+mj-lt"/>
                <a:cs typeface="Code New Roman" panose="020B0609020204030204" pitchFamily="49" charset="0"/>
              </a:rPr>
              <a:t>ervoor dat in de pagina </a:t>
            </a:r>
            <a:r>
              <a:rPr lang="nl-BE" sz="2400" dirty="0">
                <a:solidFill>
                  <a:schemeClr val="accent6"/>
                </a:solidFill>
                <a:latin typeface="Code New Roman" panose="020B0609020204030204" pitchFamily="49" charset="0"/>
                <a:cs typeface="Code New Roman" panose="020B0609020204030204" pitchFamily="49" charset="0"/>
              </a:rPr>
              <a:t>overons.html</a:t>
            </a:r>
            <a:r>
              <a:rPr lang="nl-BE" sz="2400" dirty="0">
                <a:latin typeface="+mj-lt"/>
                <a:cs typeface="Code New Roman" panose="020B0609020204030204" pitchFamily="49" charset="0"/>
              </a:rPr>
              <a:t> de foto’s netjes binnen het </a:t>
            </a:r>
            <a:r>
              <a:rPr lang="nl-BE" sz="2400" dirty="0" err="1">
                <a:latin typeface="+mj-lt"/>
                <a:cs typeface="Code New Roman" panose="020B0609020204030204" pitchFamily="49" charset="0"/>
              </a:rPr>
              <a:t>overlay</a:t>
            </a:r>
            <a:r>
              <a:rPr lang="nl-BE" sz="2400" dirty="0">
                <a:latin typeface="+mj-lt"/>
                <a:cs typeface="Code New Roman" panose="020B0609020204030204" pitchFamily="49" charset="0"/>
              </a:rPr>
              <a:t>-venster staan.</a:t>
            </a: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11.4 Een aangepast menu voor elk scherm</a:t>
            </a:r>
            <a:endParaRPr lang="nl-BE" dirty="0">
              <a:solidFill>
                <a:schemeClr val="bg1"/>
              </a:solidFill>
            </a:endParaRPr>
          </a:p>
        </p:txBody>
      </p:sp>
    </p:spTree>
    <p:extLst>
      <p:ext uri="{BB962C8B-B14F-4D97-AF65-F5344CB8AC3E}">
        <p14:creationId xmlns:p14="http://schemas.microsoft.com/office/powerpoint/2010/main" val="3284822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hoek 14"/>
          <p:cNvSpPr/>
          <p:nvPr/>
        </p:nvSpPr>
        <p:spPr>
          <a:xfrm>
            <a:off x="2752048" y="2653038"/>
            <a:ext cx="3600000" cy="36000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0"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smtClean="0">
                <a:solidFill>
                  <a:schemeClr val="bg1"/>
                </a:solidFill>
              </a:rPr>
              <a:t>11.1 Een icoontje voor je website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160</a:t>
            </a:r>
            <a:endParaRPr lang="nl-BE" dirty="0">
              <a:solidFill>
                <a:schemeClr val="accent2">
                  <a:lumMod val="75000"/>
                </a:schemeClr>
              </a:solidFill>
            </a:endParaRPr>
          </a:p>
        </p:txBody>
      </p:sp>
      <p:pic>
        <p:nvPicPr>
          <p:cNvPr id="16" name="Afbeelding 15"/>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297421" y="1564553"/>
            <a:ext cx="900000" cy="900000"/>
          </a:xfrm>
          <a:prstGeom prst="rect">
            <a:avLst/>
          </a:prstGeom>
        </p:spPr>
      </p:pic>
      <p:pic>
        <p:nvPicPr>
          <p:cNvPr id="14" name="Afbeelding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7556" y="2758546"/>
            <a:ext cx="3364523" cy="3364523"/>
          </a:xfrm>
          <a:prstGeom prst="rect">
            <a:avLst/>
          </a:prstGeom>
        </p:spPr>
      </p:pic>
      <p:cxnSp>
        <p:nvCxnSpPr>
          <p:cNvPr id="22" name="Rechte verbindingslijn met pijl 21"/>
          <p:cNvCxnSpPr/>
          <p:nvPr/>
        </p:nvCxnSpPr>
        <p:spPr>
          <a:xfrm>
            <a:off x="2752048" y="2464553"/>
            <a:ext cx="3600000" cy="17252"/>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Rechte verbindingslijn met pijl 22"/>
          <p:cNvCxnSpPr/>
          <p:nvPr/>
        </p:nvCxnSpPr>
        <p:spPr>
          <a:xfrm flipH="1">
            <a:off x="2553419" y="2688540"/>
            <a:ext cx="5973" cy="3564498"/>
          </a:xfrm>
          <a:prstGeom prst="straightConnector1">
            <a:avLst/>
          </a:prstGeom>
          <a:ln w="381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Rechthoek 24"/>
          <p:cNvSpPr/>
          <p:nvPr/>
        </p:nvSpPr>
        <p:spPr>
          <a:xfrm>
            <a:off x="3835890" y="1564553"/>
            <a:ext cx="142510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4000" dirty="0" smtClean="0"/>
              <a:t>16 </a:t>
            </a:r>
            <a:r>
              <a:rPr lang="nl-BE" sz="4000" dirty="0" err="1" smtClean="0"/>
              <a:t>px</a:t>
            </a:r>
            <a:endParaRPr lang="nl-BE" sz="4000" dirty="0"/>
          </a:p>
        </p:txBody>
      </p:sp>
      <p:sp>
        <p:nvSpPr>
          <p:cNvPr id="26" name="Rechthoek 25"/>
          <p:cNvSpPr/>
          <p:nvPr/>
        </p:nvSpPr>
        <p:spPr>
          <a:xfrm rot="16200000">
            <a:off x="1255221" y="4194147"/>
            <a:ext cx="142510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4000" dirty="0" smtClean="0"/>
              <a:t>16 </a:t>
            </a:r>
            <a:r>
              <a:rPr lang="nl-BE" sz="4000" dirty="0" err="1" smtClean="0"/>
              <a:t>px</a:t>
            </a:r>
            <a:endParaRPr lang="nl-BE" sz="4000" dirty="0"/>
          </a:p>
        </p:txBody>
      </p:sp>
      <p:sp>
        <p:nvSpPr>
          <p:cNvPr id="27" name="Rechthoek 26"/>
          <p:cNvSpPr/>
          <p:nvPr/>
        </p:nvSpPr>
        <p:spPr>
          <a:xfrm>
            <a:off x="6860886" y="2647849"/>
            <a:ext cx="5180860"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3600" dirty="0" smtClean="0"/>
              <a:t>Vaak bedrijfslogo</a:t>
            </a:r>
            <a:endParaRPr lang="nl-BE" sz="3600" dirty="0"/>
          </a:p>
        </p:txBody>
      </p:sp>
      <p:sp>
        <p:nvSpPr>
          <p:cNvPr id="28" name="Rechthoek 27"/>
          <p:cNvSpPr/>
          <p:nvPr/>
        </p:nvSpPr>
        <p:spPr>
          <a:xfrm>
            <a:off x="6860886" y="3614235"/>
            <a:ext cx="5180860"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3600" dirty="0" smtClean="0"/>
              <a:t>Eenvoudig</a:t>
            </a:r>
            <a:endParaRPr lang="nl-BE" sz="3600" dirty="0"/>
          </a:p>
        </p:txBody>
      </p:sp>
      <p:sp>
        <p:nvSpPr>
          <p:cNvPr id="29" name="Rechthoek 28"/>
          <p:cNvSpPr/>
          <p:nvPr/>
        </p:nvSpPr>
        <p:spPr>
          <a:xfrm>
            <a:off x="6860886" y="4580622"/>
            <a:ext cx="5180860"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3600" dirty="0" smtClean="0"/>
              <a:t>Transparantie</a:t>
            </a:r>
            <a:endParaRPr lang="nl-BE" sz="3600" dirty="0"/>
          </a:p>
        </p:txBody>
      </p:sp>
      <p:sp>
        <p:nvSpPr>
          <p:cNvPr id="30" name="Rechthoek 29"/>
          <p:cNvSpPr/>
          <p:nvPr/>
        </p:nvSpPr>
        <p:spPr>
          <a:xfrm>
            <a:off x="6860886" y="5547009"/>
            <a:ext cx="5180860"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3600" dirty="0" smtClean="0"/>
              <a:t>Tot 16 miljoen kleuren</a:t>
            </a:r>
            <a:endParaRPr lang="nl-BE" sz="3600" dirty="0"/>
          </a:p>
        </p:txBody>
      </p:sp>
    </p:spTree>
    <p:extLst>
      <p:ext uri="{BB962C8B-B14F-4D97-AF65-F5344CB8AC3E}">
        <p14:creationId xmlns:p14="http://schemas.microsoft.com/office/powerpoint/2010/main" val="9445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5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5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childTnLst>
                          </p:cTn>
                        </p:par>
                        <p:par>
                          <p:cTn id="19" fill="hold">
                            <p:stCondLst>
                              <p:cond delay="500"/>
                            </p:stCondLst>
                            <p:childTnLst>
                              <p:par>
                                <p:cTn id="20" presetID="10" presetClass="entr" presetSubtype="0" fill="hold" grpId="0"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750"/>
                                        <p:tgtEl>
                                          <p:spTgt spid="27"/>
                                        </p:tgtEl>
                                      </p:cBhvr>
                                    </p:animEffect>
                                  </p:childTnLst>
                                </p:cTn>
                              </p:par>
                            </p:childTnLst>
                          </p:cTn>
                        </p:par>
                        <p:par>
                          <p:cTn id="23" fill="hold">
                            <p:stCondLst>
                              <p:cond delay="1250"/>
                            </p:stCondLst>
                            <p:childTnLst>
                              <p:par>
                                <p:cTn id="24" presetID="10" presetClass="entr" presetSubtype="0" fill="hold" grpId="0" nodeType="after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750"/>
                                        <p:tgtEl>
                                          <p:spTgt spid="28"/>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750"/>
                                        <p:tgtEl>
                                          <p:spTgt spid="29"/>
                                        </p:tgtEl>
                                      </p:cBhvr>
                                    </p:animEffect>
                                  </p:childTnLst>
                                </p:cTn>
                              </p:par>
                            </p:childTnLst>
                          </p:cTn>
                        </p:par>
                        <p:par>
                          <p:cTn id="31" fill="hold">
                            <p:stCondLst>
                              <p:cond delay="2750"/>
                            </p:stCondLst>
                            <p:childTnLst>
                              <p:par>
                                <p:cTn id="32" presetID="10" presetClass="entr" presetSubtype="0" fill="hold" grpId="0" nodeType="after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173</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892552"/>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a:latin typeface="+mj-lt"/>
                <a:cs typeface="Code New Roman" panose="020B0609020204030204" pitchFamily="49" charset="0"/>
              </a:rPr>
              <a:t>Wijzig de klasse </a:t>
            </a:r>
            <a:r>
              <a:rPr lang="nl-BE" sz="2400" dirty="0">
                <a:solidFill>
                  <a:schemeClr val="accent6"/>
                </a:solidFill>
                <a:latin typeface="Code New Roman" panose="020B0609020204030204" pitchFamily="49" charset="0"/>
                <a:cs typeface="Code New Roman" panose="020B0609020204030204" pitchFamily="49" charset="0"/>
              </a:rPr>
              <a:t>.overzicht </a:t>
            </a:r>
            <a:r>
              <a:rPr lang="nl-BE" sz="2800" dirty="0">
                <a:latin typeface="+mj-lt"/>
                <a:cs typeface="Code New Roman" panose="020B0609020204030204" pitchFamily="49" charset="0"/>
              </a:rPr>
              <a:t>in</a:t>
            </a:r>
            <a:r>
              <a:rPr lang="nl-BE" sz="2800" dirty="0">
                <a:latin typeface="Code New Roman" panose="020B0609020204030204" pitchFamily="49" charset="0"/>
                <a:cs typeface="Code New Roman" panose="020B0609020204030204" pitchFamily="49" charset="0"/>
              </a:rPr>
              <a:t> </a:t>
            </a:r>
            <a:r>
              <a:rPr lang="nl-BE" sz="2400" dirty="0">
                <a:solidFill>
                  <a:schemeClr val="accent6"/>
                </a:solidFill>
                <a:latin typeface="Code New Roman" panose="020B0609020204030204" pitchFamily="49" charset="0"/>
                <a:cs typeface="Code New Roman" panose="020B0609020204030204" pitchFamily="49" charset="0"/>
              </a:rPr>
              <a:t>zonnepanelen.html</a:t>
            </a:r>
            <a:r>
              <a:rPr lang="nl-BE" sz="2800" dirty="0">
                <a:latin typeface="Code New Roman" panose="020B0609020204030204" pitchFamily="49" charset="0"/>
                <a:cs typeface="Code New Roman" panose="020B0609020204030204" pitchFamily="49" charset="0"/>
              </a:rPr>
              <a:t> </a:t>
            </a:r>
            <a:r>
              <a:rPr lang="nl-BE" sz="2800" dirty="0">
                <a:latin typeface="+mj-lt"/>
                <a:cs typeface="Code New Roman" panose="020B0609020204030204" pitchFamily="49" charset="0"/>
              </a:rPr>
              <a:t>naar</a:t>
            </a:r>
            <a:r>
              <a:rPr lang="nl-BE" sz="2800" dirty="0">
                <a:latin typeface="Code New Roman" panose="020B0609020204030204" pitchFamily="49" charset="0"/>
                <a:cs typeface="Code New Roman" panose="020B0609020204030204" pitchFamily="49" charset="0"/>
              </a:rPr>
              <a:t> </a:t>
            </a:r>
            <a:r>
              <a:rPr lang="nl-BE" sz="2400" dirty="0">
                <a:solidFill>
                  <a:schemeClr val="accent6"/>
                </a:solidFill>
                <a:latin typeface="Code New Roman" panose="020B0609020204030204" pitchFamily="49" charset="0"/>
                <a:cs typeface="Code New Roman" panose="020B0609020204030204" pitchFamily="49" charset="0"/>
              </a:rPr>
              <a:t>.</a:t>
            </a:r>
            <a:r>
              <a:rPr lang="nl-BE" sz="2400" dirty="0" err="1" smtClean="0">
                <a:solidFill>
                  <a:schemeClr val="accent6"/>
                </a:solidFill>
                <a:latin typeface="Code New Roman" panose="020B0609020204030204" pitchFamily="49" charset="0"/>
                <a:cs typeface="Code New Roman" panose="020B0609020204030204" pitchFamily="49" charset="0"/>
              </a:rPr>
              <a:t>table</a:t>
            </a:r>
            <a:r>
              <a:rPr lang="nl-BE" sz="2400" dirty="0" smtClean="0">
                <a:latin typeface="Code New Roman" panose="020B0609020204030204" pitchFamily="49" charset="0"/>
                <a:cs typeface="Code New Roman" panose="020B0609020204030204" pitchFamily="49" charset="0"/>
              </a:rPr>
              <a:t>.</a:t>
            </a:r>
            <a:endParaRPr lang="nl-BE" sz="2400" dirty="0">
              <a:latin typeface="Code New Roman" panose="020B0609020204030204" pitchFamily="49" charset="0"/>
              <a:cs typeface="Code New Roman" panose="020B0609020204030204" pitchFamily="49" charset="0"/>
            </a:endParaRPr>
          </a:p>
        </p:txBody>
      </p:sp>
      <p:graphicFrame>
        <p:nvGraphicFramePr>
          <p:cNvPr id="25" name="Tabel 24"/>
          <p:cNvGraphicFramePr>
            <a:graphicFrameLocks noGrp="1"/>
          </p:cNvGraphicFramePr>
          <p:nvPr>
            <p:extLst>
              <p:ext uri="{D42A27DB-BD31-4B8C-83A1-F6EECF244321}">
                <p14:modId xmlns:p14="http://schemas.microsoft.com/office/powerpoint/2010/main" val="664978591"/>
              </p:ext>
            </p:extLst>
          </p:nvPr>
        </p:nvGraphicFramePr>
        <p:xfrm>
          <a:off x="1463038" y="2864791"/>
          <a:ext cx="10578707" cy="82296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54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table</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table</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11.5 Tabellen voor elk scherm</a:t>
            </a:r>
            <a:endParaRPr lang="nl-BE" dirty="0">
              <a:solidFill>
                <a:schemeClr val="bg1"/>
              </a:solidFill>
            </a:endParaRPr>
          </a:p>
        </p:txBody>
      </p:sp>
      <p:sp>
        <p:nvSpPr>
          <p:cNvPr id="17" name="Tekstvak 16"/>
          <p:cNvSpPr txBox="1"/>
          <p:nvPr/>
        </p:nvSpPr>
        <p:spPr>
          <a:xfrm>
            <a:off x="1362698" y="3991809"/>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a:latin typeface="+mj-lt"/>
                <a:cs typeface="Code New Roman" panose="020B0609020204030204" pitchFamily="49" charset="0"/>
              </a:rPr>
              <a:t>Bekijk het resultaat in een browser.</a:t>
            </a:r>
          </a:p>
        </p:txBody>
      </p:sp>
    </p:spTree>
    <p:extLst>
      <p:ext uri="{BB962C8B-B14F-4D97-AF65-F5344CB8AC3E}">
        <p14:creationId xmlns:p14="http://schemas.microsoft.com/office/powerpoint/2010/main" val="2758768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173</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18" name="Rechthoek 17"/>
          <p:cNvSpPr/>
          <p:nvPr/>
        </p:nvSpPr>
        <p:spPr>
          <a:xfrm>
            <a:off x="1463039" y="1430411"/>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800" dirty="0" smtClean="0">
                <a:latin typeface="Code New Roman" panose="020B0609020204030204" pitchFamily="49" charset="0"/>
                <a:cs typeface="Code New Roman" panose="020B0609020204030204" pitchFamily="49" charset="0"/>
              </a:rPr>
              <a:t>.</a:t>
            </a:r>
            <a:r>
              <a:rPr lang="nl-BE" sz="2800" dirty="0" err="1" smtClean="0">
                <a:latin typeface="Code New Roman" panose="020B0609020204030204" pitchFamily="49" charset="0"/>
                <a:cs typeface="Code New Roman" panose="020B0609020204030204" pitchFamily="49" charset="0"/>
              </a:rPr>
              <a:t>table-dark</a:t>
            </a:r>
            <a:endParaRPr lang="nl-BE" sz="2800" dirty="0">
              <a:latin typeface="Code New Roman" panose="020B0609020204030204" pitchFamily="49" charset="0"/>
              <a:cs typeface="Code New Roman" panose="020B0609020204030204" pitchFamily="49" charset="0"/>
            </a:endParaRPr>
          </a:p>
        </p:txBody>
      </p:sp>
      <p:sp>
        <p:nvSpPr>
          <p:cNvPr id="19" name="Rechthoek 18"/>
          <p:cNvSpPr/>
          <p:nvPr/>
        </p:nvSpPr>
        <p:spPr>
          <a:xfrm>
            <a:off x="1463039" y="3223016"/>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800" dirty="0" smtClean="0">
                <a:latin typeface="Code New Roman" panose="020B0609020204030204" pitchFamily="49" charset="0"/>
                <a:cs typeface="Code New Roman" panose="020B0609020204030204" pitchFamily="49" charset="0"/>
              </a:rPr>
              <a:t>.</a:t>
            </a:r>
            <a:r>
              <a:rPr lang="nl-BE" sz="2800" dirty="0" err="1" smtClean="0">
                <a:latin typeface="Code New Roman" panose="020B0609020204030204" pitchFamily="49" charset="0"/>
                <a:cs typeface="Code New Roman" panose="020B0609020204030204" pitchFamily="49" charset="0"/>
              </a:rPr>
              <a:t>table-striped</a:t>
            </a:r>
            <a:endParaRPr lang="nl-BE" sz="2800" dirty="0">
              <a:latin typeface="Code New Roman" panose="020B0609020204030204" pitchFamily="49" charset="0"/>
              <a:cs typeface="Code New Roman" panose="020B0609020204030204" pitchFamily="49" charset="0"/>
            </a:endParaRPr>
          </a:p>
        </p:txBody>
      </p:sp>
      <p:sp>
        <p:nvSpPr>
          <p:cNvPr id="20" name="Rechthoek 19"/>
          <p:cNvSpPr/>
          <p:nvPr/>
        </p:nvSpPr>
        <p:spPr>
          <a:xfrm>
            <a:off x="1463039" y="5029196"/>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800" dirty="0" smtClean="0">
                <a:latin typeface="Code New Roman" panose="020B0609020204030204" pitchFamily="49" charset="0"/>
                <a:cs typeface="Code New Roman" panose="020B0609020204030204" pitchFamily="49" charset="0"/>
              </a:rPr>
              <a:t>.</a:t>
            </a:r>
            <a:r>
              <a:rPr lang="nl-BE" sz="2800" dirty="0" err="1" smtClean="0">
                <a:latin typeface="Code New Roman" panose="020B0609020204030204" pitchFamily="49" charset="0"/>
                <a:cs typeface="Code New Roman" panose="020B0609020204030204" pitchFamily="49" charset="0"/>
              </a:rPr>
              <a:t>table-bordered</a:t>
            </a:r>
            <a:endParaRPr lang="nl-BE" sz="2800" dirty="0">
              <a:latin typeface="Code New Roman" panose="020B0609020204030204" pitchFamily="49" charset="0"/>
              <a:cs typeface="Code New Roman" panose="020B0609020204030204" pitchFamily="49" charset="0"/>
            </a:endParaRPr>
          </a:p>
        </p:txBody>
      </p:sp>
      <p:sp>
        <p:nvSpPr>
          <p:cNvPr id="21" name="Rechthoek 20"/>
          <p:cNvSpPr/>
          <p:nvPr/>
        </p:nvSpPr>
        <p:spPr>
          <a:xfrm>
            <a:off x="5039304" y="1455985"/>
            <a:ext cx="7002441" cy="165672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7" name="Rechthoek 26"/>
          <p:cNvSpPr/>
          <p:nvPr/>
        </p:nvSpPr>
        <p:spPr>
          <a:xfrm>
            <a:off x="5039304" y="3246989"/>
            <a:ext cx="7002441" cy="165672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9" name="Rechthoek 28"/>
          <p:cNvSpPr/>
          <p:nvPr/>
        </p:nvSpPr>
        <p:spPr>
          <a:xfrm>
            <a:off x="5039304" y="5054771"/>
            <a:ext cx="7002441" cy="1655120"/>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3"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smtClean="0">
                <a:solidFill>
                  <a:schemeClr val="bg1"/>
                </a:solidFill>
              </a:rPr>
              <a:t>11.5 Tabellen voor elk scherm</a:t>
            </a:r>
            <a:endParaRPr lang="nl-BE" dirty="0">
              <a:solidFill>
                <a:schemeClr val="bg1"/>
              </a:solidFill>
            </a:endParaRPr>
          </a:p>
        </p:txBody>
      </p:sp>
    </p:spTree>
    <p:extLst>
      <p:ext uri="{BB962C8B-B14F-4D97-AF65-F5344CB8AC3E}">
        <p14:creationId xmlns:p14="http://schemas.microsoft.com/office/powerpoint/2010/main" val="65116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173</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18" name="Rechthoek 17"/>
          <p:cNvSpPr/>
          <p:nvPr/>
        </p:nvSpPr>
        <p:spPr>
          <a:xfrm>
            <a:off x="1463039" y="1430411"/>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800" dirty="0" smtClean="0">
                <a:latin typeface="Code New Roman" panose="020B0609020204030204" pitchFamily="49" charset="0"/>
                <a:cs typeface="Code New Roman" panose="020B0609020204030204" pitchFamily="49" charset="0"/>
              </a:rPr>
              <a:t>.</a:t>
            </a:r>
            <a:r>
              <a:rPr lang="nl-BE" sz="2800" dirty="0" err="1" smtClean="0">
                <a:latin typeface="Code New Roman" panose="020B0609020204030204" pitchFamily="49" charset="0"/>
                <a:cs typeface="Code New Roman" panose="020B0609020204030204" pitchFamily="49" charset="0"/>
              </a:rPr>
              <a:t>table-hover</a:t>
            </a:r>
            <a:endParaRPr lang="nl-BE" sz="2800" dirty="0">
              <a:latin typeface="Code New Roman" panose="020B0609020204030204" pitchFamily="49" charset="0"/>
              <a:cs typeface="Code New Roman" panose="020B0609020204030204" pitchFamily="49" charset="0"/>
            </a:endParaRPr>
          </a:p>
        </p:txBody>
      </p:sp>
      <p:sp>
        <p:nvSpPr>
          <p:cNvPr id="19" name="Rechthoek 18"/>
          <p:cNvSpPr/>
          <p:nvPr/>
        </p:nvSpPr>
        <p:spPr>
          <a:xfrm>
            <a:off x="1463039" y="3223016"/>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800" dirty="0" smtClean="0">
                <a:latin typeface="Code New Roman" panose="020B0609020204030204" pitchFamily="49" charset="0"/>
                <a:cs typeface="Code New Roman" panose="020B0609020204030204" pitchFamily="49" charset="0"/>
              </a:rPr>
              <a:t>.</a:t>
            </a:r>
            <a:r>
              <a:rPr lang="nl-BE" sz="2800" dirty="0" err="1" smtClean="0">
                <a:latin typeface="Code New Roman" panose="020B0609020204030204" pitchFamily="49" charset="0"/>
                <a:cs typeface="Code New Roman" panose="020B0609020204030204" pitchFamily="49" charset="0"/>
              </a:rPr>
              <a:t>table</a:t>
            </a:r>
            <a:r>
              <a:rPr lang="nl-BE" sz="2800" dirty="0" smtClean="0">
                <a:latin typeface="Code New Roman" panose="020B0609020204030204" pitchFamily="49" charset="0"/>
                <a:cs typeface="Code New Roman" panose="020B0609020204030204" pitchFamily="49" charset="0"/>
              </a:rPr>
              <a:t>-sm</a:t>
            </a:r>
            <a:endParaRPr lang="nl-BE" sz="2800" dirty="0">
              <a:latin typeface="Code New Roman" panose="020B0609020204030204" pitchFamily="49" charset="0"/>
              <a:cs typeface="Code New Roman" panose="020B0609020204030204" pitchFamily="49" charset="0"/>
            </a:endParaRPr>
          </a:p>
        </p:txBody>
      </p:sp>
      <p:sp>
        <p:nvSpPr>
          <p:cNvPr id="21" name="Rechthoek 20"/>
          <p:cNvSpPr/>
          <p:nvPr/>
        </p:nvSpPr>
        <p:spPr>
          <a:xfrm>
            <a:off x="5039304" y="1455985"/>
            <a:ext cx="7002441" cy="165672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7" name="Rechthoek 26"/>
          <p:cNvSpPr/>
          <p:nvPr/>
        </p:nvSpPr>
        <p:spPr>
          <a:xfrm>
            <a:off x="5039304" y="3246989"/>
            <a:ext cx="7002441" cy="165672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3"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smtClean="0">
                <a:solidFill>
                  <a:schemeClr val="bg1"/>
                </a:solidFill>
              </a:rPr>
              <a:t>11.5 Tabellen voor elk scherm</a:t>
            </a:r>
            <a:endParaRPr lang="nl-BE" dirty="0">
              <a:solidFill>
                <a:schemeClr val="bg1"/>
              </a:solidFill>
            </a:endParaRPr>
          </a:p>
        </p:txBody>
      </p:sp>
    </p:spTree>
    <p:extLst>
      <p:ext uri="{BB962C8B-B14F-4D97-AF65-F5344CB8AC3E}">
        <p14:creationId xmlns:p14="http://schemas.microsoft.com/office/powerpoint/2010/main" val="3538239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173</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46166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a:latin typeface="+mj-lt"/>
                <a:cs typeface="Code New Roman" panose="020B0609020204030204" pitchFamily="49" charset="0"/>
              </a:rPr>
              <a:t>Voeg de juiste klassen toe aan de tabel om deze opmaak te bekomen:</a:t>
            </a: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11.5 Tabellen voor elk scherm</a:t>
            </a:r>
            <a:endParaRPr lang="nl-BE" dirty="0">
              <a:solidFill>
                <a:schemeClr val="bg1"/>
              </a:solidFill>
            </a:endParaRP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stap7 </a:t>
            </a:r>
            <a:endParaRPr lang="nl-BE" dirty="0">
              <a:solidFill>
                <a:schemeClr val="accent2">
                  <a:lumMod val="75000"/>
                </a:schemeClr>
              </a:solidFill>
            </a:endParaRPr>
          </a:p>
        </p:txBody>
      </p:sp>
      <p:pic>
        <p:nvPicPr>
          <p:cNvPr id="19" name="Afbeelding 18"/>
          <p:cNvPicPr/>
          <p:nvPr/>
        </p:nvPicPr>
        <p:blipFill rotWithShape="1">
          <a:blip r:embed="rId5" cstate="print">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25469" t="56455" r="24468" b="12597"/>
          <a:stretch/>
        </p:blipFill>
        <p:spPr bwMode="auto">
          <a:xfrm>
            <a:off x="1463039" y="2256617"/>
            <a:ext cx="10578707" cy="422182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192793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174</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1938992"/>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Wanneer </a:t>
            </a:r>
            <a:r>
              <a:rPr lang="nl-BE" sz="2400" dirty="0">
                <a:latin typeface="+mj-lt"/>
                <a:cs typeface="Code New Roman" panose="020B0609020204030204" pitchFamily="49" charset="0"/>
              </a:rPr>
              <a:t>het browservenster erg smal wordt, wordt de informatie in de tabel heel erg op elkaar geperst. De tabel behoudt dus best een vaste breedte – liefst niet te breed zodat ze op een kleiner scherm nog leesbaar blijft. We voegen een van de klassen van de tabel toe aan </a:t>
            </a:r>
            <a:r>
              <a:rPr lang="nl-BE" sz="2400" dirty="0">
                <a:solidFill>
                  <a:schemeClr val="accent6"/>
                </a:solidFill>
                <a:latin typeface="Code New Roman" panose="020B0609020204030204" pitchFamily="49" charset="0"/>
                <a:cs typeface="Code New Roman" panose="020B0609020204030204" pitchFamily="49" charset="0"/>
              </a:rPr>
              <a:t>opmaak.css</a:t>
            </a:r>
            <a:r>
              <a:rPr lang="nl-BE" sz="2400" dirty="0">
                <a:latin typeface="+mj-lt"/>
                <a:cs typeface="Code New Roman" panose="020B0609020204030204" pitchFamily="49" charset="0"/>
              </a:rPr>
              <a:t> om een breedte op te geven.</a:t>
            </a: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11.5 Tabellen voor elk scherm</a:t>
            </a:r>
            <a:endParaRPr lang="nl-BE" dirty="0">
              <a:solidFill>
                <a:schemeClr val="bg1"/>
              </a:solidFill>
            </a:endParaRP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stap7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3971404667"/>
              </p:ext>
            </p:extLst>
          </p:nvPr>
        </p:nvGraphicFramePr>
        <p:xfrm>
          <a:off x="1463039" y="3886197"/>
          <a:ext cx="10578707" cy="13716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62</a:t>
                      </a:r>
                    </a:p>
                    <a:p>
                      <a:pPr algn="r">
                        <a:lnSpc>
                          <a:spcPct val="100000"/>
                        </a:lnSpc>
                        <a:spcAft>
                          <a:spcPts val="0"/>
                        </a:spcAft>
                      </a:pPr>
                      <a:r>
                        <a:rPr lang="nl-BE" sz="1800" b="0" dirty="0" smtClean="0">
                          <a:effectLst/>
                          <a:latin typeface="+mn-lt"/>
                          <a:ea typeface="+mn-ea"/>
                          <a:cs typeface="+mn-cs"/>
                        </a:rPr>
                        <a:t>63</a:t>
                      </a:r>
                    </a:p>
                    <a:p>
                      <a:pPr algn="r">
                        <a:lnSpc>
                          <a:spcPct val="100000"/>
                        </a:lnSpc>
                        <a:spcAft>
                          <a:spcPts val="0"/>
                        </a:spcAft>
                      </a:pPr>
                      <a:r>
                        <a:rPr lang="nl-BE" sz="1800" b="0" dirty="0" smtClean="0">
                          <a:effectLst/>
                          <a:latin typeface="+mn-lt"/>
                          <a:ea typeface="+mn-ea"/>
                          <a:cs typeface="+mn-cs"/>
                        </a:rPr>
                        <a:t>64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table.table</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-sm {</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width</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960px;</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3299281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174</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2677656"/>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Op </a:t>
            </a:r>
            <a:r>
              <a:rPr lang="nl-BE" sz="2400" dirty="0">
                <a:latin typeface="+mj-lt"/>
                <a:cs typeface="Code New Roman" panose="020B0609020204030204" pitchFamily="49" charset="0"/>
              </a:rPr>
              <a:t>schermen kleiner dan 960 pixels is past het laatste deel van de tabel nu niet meer. Dat kan opgelost worden door de tabel binnen een </a:t>
            </a:r>
            <a:r>
              <a:rPr lang="nl-BE" sz="2400" dirty="0">
                <a:solidFill>
                  <a:schemeClr val="accent6"/>
                </a:solidFill>
                <a:latin typeface="Code New Roman" panose="020B0609020204030204" pitchFamily="49" charset="0"/>
                <a:cs typeface="Code New Roman" panose="020B0609020204030204" pitchFamily="49" charset="0"/>
              </a:rPr>
              <a:t>&lt;div&gt; </a:t>
            </a:r>
            <a:r>
              <a:rPr lang="nl-BE" sz="2400" dirty="0">
                <a:latin typeface="+mj-lt"/>
                <a:cs typeface="Code New Roman" panose="020B0609020204030204" pitchFamily="49" charset="0"/>
              </a:rPr>
              <a:t>te </a:t>
            </a:r>
            <a:r>
              <a:rPr lang="nl-BE" sz="2400" dirty="0" smtClean="0">
                <a:latin typeface="+mj-lt"/>
                <a:cs typeface="Code New Roman" panose="020B0609020204030204" pitchFamily="49" charset="0"/>
              </a:rPr>
              <a:t>plaatsen </a:t>
            </a:r>
            <a:r>
              <a:rPr lang="nl-BE" sz="2400" dirty="0">
                <a:latin typeface="+mj-lt"/>
                <a:cs typeface="Code New Roman" panose="020B0609020204030204" pitchFamily="49" charset="0"/>
              </a:rPr>
              <a:t>die je de klasse </a:t>
            </a:r>
            <a:r>
              <a:rPr lang="nl-BE" sz="2400" dirty="0">
                <a:solidFill>
                  <a:schemeClr val="accent6"/>
                </a:solidFill>
                <a:latin typeface="Code New Roman" panose="020B0609020204030204" pitchFamily="49" charset="0"/>
                <a:cs typeface="Code New Roman" panose="020B0609020204030204" pitchFamily="49" charset="0"/>
              </a:rPr>
              <a:t>.</a:t>
            </a:r>
            <a:r>
              <a:rPr lang="nl-BE" sz="2400" dirty="0" err="1">
                <a:solidFill>
                  <a:schemeClr val="accent6"/>
                </a:solidFill>
                <a:latin typeface="Code New Roman" panose="020B0609020204030204" pitchFamily="49" charset="0"/>
                <a:cs typeface="Code New Roman" panose="020B0609020204030204" pitchFamily="49" charset="0"/>
              </a:rPr>
              <a:t>table-responsive</a:t>
            </a:r>
            <a:r>
              <a:rPr lang="nl-BE" sz="2400" dirty="0">
                <a:solidFill>
                  <a:schemeClr val="accent6"/>
                </a:solidFill>
                <a:latin typeface="Code New Roman" panose="020B0609020204030204" pitchFamily="49" charset="0"/>
                <a:cs typeface="Code New Roman" panose="020B0609020204030204" pitchFamily="49" charset="0"/>
              </a:rPr>
              <a:t> </a:t>
            </a:r>
            <a:r>
              <a:rPr lang="nl-BE" sz="2400" dirty="0">
                <a:latin typeface="+mj-lt"/>
                <a:cs typeface="Code New Roman" panose="020B0609020204030204" pitchFamily="49" charset="0"/>
              </a:rPr>
              <a:t>geeft. Je kan die klasse uitbreiden met een breekpunt, zodat vanaf dit breekpunt een horizontale schuifbalk </a:t>
            </a:r>
            <a:r>
              <a:rPr lang="nl-BE" sz="2400" dirty="0" smtClean="0">
                <a:latin typeface="+mj-lt"/>
                <a:cs typeface="Code New Roman" panose="020B0609020204030204" pitchFamily="49" charset="0"/>
              </a:rPr>
              <a:t>verschijnt </a:t>
            </a:r>
            <a:r>
              <a:rPr lang="nl-BE" sz="2400" dirty="0">
                <a:latin typeface="+mj-lt"/>
                <a:cs typeface="Code New Roman" panose="020B0609020204030204" pitchFamily="49" charset="0"/>
              </a:rPr>
              <a:t>onder de tabel. Aangezien de breedte van de tabel 960 pixels </a:t>
            </a:r>
            <a:r>
              <a:rPr lang="nl-BE" sz="2400" dirty="0" smtClean="0">
                <a:latin typeface="+mj-lt"/>
                <a:cs typeface="Code New Roman" panose="020B0609020204030204" pitchFamily="49" charset="0"/>
              </a:rPr>
              <a:t>bedraagt</a:t>
            </a:r>
            <a:r>
              <a:rPr lang="nl-BE" sz="2400" dirty="0">
                <a:latin typeface="+mj-lt"/>
                <a:cs typeface="Code New Roman" panose="020B0609020204030204" pitchFamily="49" charset="0"/>
              </a:rPr>
              <a:t>, ligt het meest voor de hand om het breekpunt </a:t>
            </a:r>
            <a:r>
              <a:rPr lang="nl-BE" sz="2400" dirty="0">
                <a:solidFill>
                  <a:schemeClr val="accent6"/>
                </a:solidFill>
                <a:latin typeface="Code New Roman" panose="020B0609020204030204" pitchFamily="49" charset="0"/>
                <a:cs typeface="Code New Roman" panose="020B0609020204030204" pitchFamily="49" charset="0"/>
              </a:rPr>
              <a:t>–</a:t>
            </a:r>
            <a:r>
              <a:rPr lang="nl-BE" sz="2400" dirty="0" err="1">
                <a:solidFill>
                  <a:schemeClr val="accent6"/>
                </a:solidFill>
                <a:latin typeface="Code New Roman" panose="020B0609020204030204" pitchFamily="49" charset="0"/>
                <a:cs typeface="Code New Roman" panose="020B0609020204030204" pitchFamily="49" charset="0"/>
              </a:rPr>
              <a:t>lg</a:t>
            </a:r>
            <a:r>
              <a:rPr lang="nl-BE" sz="2400" dirty="0">
                <a:solidFill>
                  <a:schemeClr val="accent6"/>
                </a:solidFill>
                <a:latin typeface="Code New Roman" panose="020B0609020204030204" pitchFamily="49" charset="0"/>
                <a:cs typeface="Code New Roman" panose="020B0609020204030204" pitchFamily="49" charset="0"/>
              </a:rPr>
              <a:t> </a:t>
            </a:r>
            <a:r>
              <a:rPr lang="nl-BE" sz="2400" dirty="0">
                <a:latin typeface="+mj-lt"/>
                <a:cs typeface="Code New Roman" panose="020B0609020204030204" pitchFamily="49" charset="0"/>
              </a:rPr>
              <a:t>te gebruiken.</a:t>
            </a: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11.5 Tabellen voor elk scherm</a:t>
            </a:r>
            <a:endParaRPr lang="nl-BE" dirty="0">
              <a:solidFill>
                <a:schemeClr val="bg1"/>
              </a:solidFill>
            </a:endParaRP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stap7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3732628098"/>
              </p:ext>
            </p:extLst>
          </p:nvPr>
        </p:nvGraphicFramePr>
        <p:xfrm>
          <a:off x="1463039" y="4526279"/>
          <a:ext cx="10578707" cy="13716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62</a:t>
                      </a:r>
                    </a:p>
                    <a:p>
                      <a:pPr algn="r">
                        <a:lnSpc>
                          <a:spcPct val="100000"/>
                        </a:lnSpc>
                        <a:spcAft>
                          <a:spcPts val="0"/>
                        </a:spcAft>
                      </a:pPr>
                      <a:r>
                        <a:rPr lang="nl-BE" sz="1800" b="0" dirty="0" smtClean="0">
                          <a:effectLst/>
                          <a:latin typeface="+mn-lt"/>
                          <a:ea typeface="+mn-ea"/>
                          <a:cs typeface="+mn-cs"/>
                        </a:rPr>
                        <a:t>63</a:t>
                      </a:r>
                    </a:p>
                    <a:p>
                      <a:pPr algn="r">
                        <a:lnSpc>
                          <a:spcPct val="100000"/>
                        </a:lnSpc>
                        <a:spcAft>
                          <a:spcPts val="0"/>
                        </a:spcAft>
                      </a:pPr>
                      <a:r>
                        <a:rPr lang="nl-BE" sz="1800" b="0" dirty="0" smtClean="0">
                          <a:effectLst/>
                          <a:latin typeface="+mn-lt"/>
                          <a:ea typeface="+mn-ea"/>
                          <a:cs typeface="+mn-cs"/>
                        </a:rPr>
                        <a:t>64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table.table</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-sm {</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width</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960px;</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989348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ratis stockfoto met 's nachts, attractiepark, avond"/>
          <p:cNvPicPr>
            <a:picLocks noChangeAspect="1" noChangeArrowheads="1"/>
          </p:cNvPicPr>
          <p:nvPr/>
        </p:nvPicPr>
        <p:blipFill rotWithShape="1">
          <a:blip r:embed="rId2">
            <a:extLst>
              <a:ext uri="{28A0092B-C50C-407E-A947-70E740481C1C}">
                <a14:useLocalDpi xmlns:a14="http://schemas.microsoft.com/office/drawing/2010/main" val="0"/>
              </a:ext>
            </a:extLst>
          </a:blip>
          <a:srcRect l="739" t="19842" b="10667"/>
          <a:stretch/>
        </p:blipFill>
        <p:spPr bwMode="auto">
          <a:xfrm>
            <a:off x="1463039" y="1428138"/>
            <a:ext cx="10592508" cy="5281754"/>
          </a:xfrm>
          <a:prstGeom prst="rect">
            <a:avLst/>
          </a:prstGeom>
          <a:noFill/>
          <a:extLst>
            <a:ext uri="{909E8E84-426E-40DD-AFC4-6F175D3DCCD1}">
              <a14:hiddenFill xmlns:a14="http://schemas.microsoft.com/office/drawing/2010/main">
                <a:solidFill>
                  <a:srgbClr val="FFFFFF"/>
                </a:solidFill>
              </a14:hiddenFill>
            </a:ext>
          </a:extLst>
        </p:spPr>
      </p:pic>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4"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175</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11.6 Een draaimolen van foto’s</a:t>
            </a:r>
            <a:endParaRPr lang="nl-BE" dirty="0">
              <a:solidFill>
                <a:schemeClr val="bg1"/>
              </a:solidFill>
            </a:endParaRPr>
          </a:p>
        </p:txBody>
      </p:sp>
      <p:pic>
        <p:nvPicPr>
          <p:cNvPr id="32" name="Afbeelding 31"/>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2" name="Afbeelding 1"/>
          <p:cNvPicPr>
            <a:picLocks noChangeAspect="1"/>
          </p:cNvPicPr>
          <p:nvPr/>
        </p:nvPicPr>
        <p:blipFill rotWithShape="1">
          <a:blip r:embed="rId7"/>
          <a:srcRect l="519" t="77371" r="2362" b="5377"/>
          <a:stretch/>
        </p:blipFill>
        <p:spPr>
          <a:xfrm>
            <a:off x="1535502" y="1895208"/>
            <a:ext cx="10380802" cy="1089532"/>
          </a:xfrm>
          <a:prstGeom prst="rect">
            <a:avLst/>
          </a:prstGeom>
        </p:spPr>
      </p:pic>
    </p:spTree>
    <p:extLst>
      <p:ext uri="{BB962C8B-B14F-4D97-AF65-F5344CB8AC3E}">
        <p14:creationId xmlns:p14="http://schemas.microsoft.com/office/powerpoint/2010/main" val="133991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175</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1723549"/>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Verwijder </a:t>
            </a:r>
            <a:r>
              <a:rPr lang="nl-BE" sz="2400" dirty="0">
                <a:latin typeface="+mj-lt"/>
                <a:cs typeface="Code New Roman" panose="020B0609020204030204" pitchFamily="49" charset="0"/>
              </a:rPr>
              <a:t>in de pagina </a:t>
            </a:r>
            <a:r>
              <a:rPr lang="nl-BE" sz="2400" dirty="0">
                <a:solidFill>
                  <a:schemeClr val="accent6"/>
                </a:solidFill>
                <a:latin typeface="Code New Roman" panose="020B0609020204030204" pitchFamily="49" charset="0"/>
                <a:cs typeface="Code New Roman" panose="020B0609020204030204" pitchFamily="49" charset="0"/>
              </a:rPr>
              <a:t>overons.html </a:t>
            </a:r>
            <a:r>
              <a:rPr lang="nl-BE" sz="2400" dirty="0">
                <a:latin typeface="+mj-lt"/>
                <a:cs typeface="Code New Roman" panose="020B0609020204030204" pitchFamily="49" charset="0"/>
              </a:rPr>
              <a:t>de </a:t>
            </a:r>
            <a:r>
              <a:rPr lang="nl-BE" sz="2400" dirty="0" err="1">
                <a:latin typeface="+mj-lt"/>
                <a:cs typeface="Code New Roman" panose="020B0609020204030204" pitchFamily="49" charset="0"/>
              </a:rPr>
              <a:t>thumbnails</a:t>
            </a:r>
            <a:r>
              <a:rPr lang="nl-BE" sz="2400" dirty="0">
                <a:latin typeface="+mj-lt"/>
                <a:cs typeface="Code New Roman" panose="020B0609020204030204" pitchFamily="49" charset="0"/>
              </a:rPr>
              <a:t>, de </a:t>
            </a:r>
            <a:r>
              <a:rPr lang="nl-BE" sz="2400" dirty="0" err="1">
                <a:latin typeface="+mj-lt"/>
                <a:cs typeface="Code New Roman" panose="020B0609020204030204" pitchFamily="49" charset="0"/>
              </a:rPr>
              <a:t>overlay</a:t>
            </a:r>
            <a:r>
              <a:rPr lang="nl-BE" sz="2400" dirty="0">
                <a:latin typeface="+mj-lt"/>
                <a:cs typeface="Code New Roman" panose="020B0609020204030204" pitchFamily="49" charset="0"/>
              </a:rPr>
              <a:t> en het </a:t>
            </a:r>
            <a:r>
              <a:rPr lang="nl-BE" sz="2400" dirty="0" smtClean="0">
                <a:latin typeface="+mj-lt"/>
                <a:cs typeface="Code New Roman" panose="020B0609020204030204" pitchFamily="49" charset="0"/>
              </a:rPr>
              <a:t>javascript </a:t>
            </a:r>
            <a:r>
              <a:rPr lang="nl-BE" sz="2400" dirty="0">
                <a:latin typeface="+mj-lt"/>
                <a:cs typeface="Code New Roman" panose="020B0609020204030204" pitchFamily="49" charset="0"/>
              </a:rPr>
              <a:t>waarmee die </a:t>
            </a:r>
            <a:r>
              <a:rPr lang="nl-BE" sz="2400" dirty="0" err="1">
                <a:latin typeface="+mj-lt"/>
                <a:cs typeface="Code New Roman" panose="020B0609020204030204" pitchFamily="49" charset="0"/>
              </a:rPr>
              <a:t>overlay</a:t>
            </a:r>
            <a:r>
              <a:rPr lang="nl-BE" sz="2400" dirty="0">
                <a:latin typeface="+mj-lt"/>
                <a:cs typeface="Code New Roman" panose="020B0609020204030204" pitchFamily="49" charset="0"/>
              </a:rPr>
              <a:t> werd aangeroepen.</a:t>
            </a:r>
          </a:p>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Van </a:t>
            </a:r>
            <a:r>
              <a:rPr lang="nl-BE" sz="2400" dirty="0">
                <a:latin typeface="+mj-lt"/>
                <a:cs typeface="Code New Roman" panose="020B0609020204030204" pitchFamily="49" charset="0"/>
              </a:rPr>
              <a:t>het titeltje dat boven de </a:t>
            </a:r>
            <a:r>
              <a:rPr lang="nl-BE" sz="2400" dirty="0" err="1">
                <a:latin typeface="+mj-lt"/>
                <a:cs typeface="Code New Roman" panose="020B0609020204030204" pitchFamily="49" charset="0"/>
              </a:rPr>
              <a:t>thumbnails</a:t>
            </a:r>
            <a:r>
              <a:rPr lang="nl-BE" sz="2400" dirty="0">
                <a:latin typeface="+mj-lt"/>
                <a:cs typeface="Code New Roman" panose="020B0609020204030204" pitchFamily="49" charset="0"/>
              </a:rPr>
              <a:t> stond, maken we een knop om het </a:t>
            </a:r>
            <a:r>
              <a:rPr lang="nl-BE" sz="2400" dirty="0" smtClean="0">
                <a:latin typeface="+mj-lt"/>
                <a:cs typeface="Code New Roman" panose="020B0609020204030204" pitchFamily="49" charset="0"/>
              </a:rPr>
              <a:t>modaal </a:t>
            </a:r>
            <a:r>
              <a:rPr lang="nl-BE" sz="2400" dirty="0">
                <a:latin typeface="+mj-lt"/>
                <a:cs typeface="Code New Roman" panose="020B0609020204030204" pitchFamily="49" charset="0"/>
              </a:rPr>
              <a:t>dialoogvenster te openen. We centreren de knop.</a:t>
            </a: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stap8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1968703282"/>
              </p:ext>
            </p:extLst>
          </p:nvPr>
        </p:nvGraphicFramePr>
        <p:xfrm>
          <a:off x="1463038" y="3611877"/>
          <a:ext cx="10578707" cy="164592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66</a:t>
                      </a:r>
                    </a:p>
                    <a:p>
                      <a:pPr algn="r">
                        <a:lnSpc>
                          <a:spcPct val="100000"/>
                        </a:lnSpc>
                        <a:spcAft>
                          <a:spcPts val="0"/>
                        </a:spcAft>
                      </a:pPr>
                      <a:r>
                        <a:rPr lang="nl-BE" sz="1800" b="0" dirty="0" smtClean="0">
                          <a:effectLst/>
                          <a:latin typeface="+mn-lt"/>
                          <a:ea typeface="+mn-ea"/>
                          <a:cs typeface="+mn-cs"/>
                        </a:rPr>
                        <a:t>61</a:t>
                      </a:r>
                    </a:p>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62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a:t>
                      </a:r>
                      <a:r>
                        <a:rPr lang="nl-BE" sz="18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article</a:t>
                      </a:r>
                      <a:r>
                        <a:rPr lang="nl-BE"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class="center"&gt;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&lt;button type="button" class="open" data-</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toggle</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modal</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800" b="0" baseline="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data-target= 	"#fotoshow"&gt;</a:t>
                      </a:r>
                      <a:r>
                        <a:rPr lang="nl-BE"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Bekijk hier enkele van onze recente</a:t>
                      </a:r>
                      <a:r>
                        <a:rPr lang="nl-BE" sz="1800" b="0" baseline="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realisaties</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&lt;/button&gt;</a:t>
                      </a:r>
                    </a:p>
                    <a:p>
                      <a:pPr algn="l">
                        <a:lnSpc>
                          <a:spcPct val="100000"/>
                        </a:lnSpc>
                        <a:spcBef>
                          <a:spcPts val="0"/>
                        </a:spcBef>
                        <a:spcAft>
                          <a:spcPts val="0"/>
                        </a:spcAft>
                        <a:tabLst>
                          <a:tab pos="200660" algn="l"/>
                          <a:tab pos="387350" algn="l"/>
                          <a:tab pos="562610" algn="l"/>
                        </a:tabLst>
                      </a:pP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a:t>
                      </a:r>
                      <a:r>
                        <a:rPr lang="nl-BE" sz="1800" b="0" dirty="0" err="1"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article</a:t>
                      </a: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9"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11.6 Een draaimolen van foto’s</a:t>
            </a:r>
            <a:endParaRPr lang="nl-BE" dirty="0">
              <a:solidFill>
                <a:schemeClr val="bg1"/>
              </a:solidFill>
            </a:endParaRPr>
          </a:p>
        </p:txBody>
      </p:sp>
    </p:spTree>
    <p:extLst>
      <p:ext uri="{BB962C8B-B14F-4D97-AF65-F5344CB8AC3E}">
        <p14:creationId xmlns:p14="http://schemas.microsoft.com/office/powerpoint/2010/main" val="1051041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175</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2831544"/>
          </a:xfrm>
          <a:prstGeom prst="rect">
            <a:avLst/>
          </a:prstGeom>
          <a:noFill/>
        </p:spPr>
        <p:txBody>
          <a:bodyPr wrap="square" rtlCol="0">
            <a:spAutoFit/>
          </a:bodyPr>
          <a:lstStyle/>
          <a:p>
            <a:pPr marL="534988" indent="-534988">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Een </a:t>
            </a:r>
            <a:r>
              <a:rPr lang="nl-BE" sz="2400" dirty="0">
                <a:latin typeface="+mj-lt"/>
                <a:cs typeface="Code New Roman" panose="020B0609020204030204" pitchFamily="49" charset="0"/>
              </a:rPr>
              <a:t>modaal dialoogvenster bestaat in Bootstrap uit drie delen: </a:t>
            </a:r>
            <a:r>
              <a:rPr lang="nl-BE" sz="2400" dirty="0">
                <a:solidFill>
                  <a:schemeClr val="accent6"/>
                </a:solidFill>
                <a:latin typeface="Code New Roman" panose="020B0609020204030204" pitchFamily="49" charset="0"/>
                <a:cs typeface="Code New Roman" panose="020B0609020204030204" pitchFamily="49" charset="0"/>
              </a:rPr>
              <a:t>.</a:t>
            </a:r>
            <a:r>
              <a:rPr lang="nl-BE" sz="2400" dirty="0" err="1">
                <a:solidFill>
                  <a:schemeClr val="accent6"/>
                </a:solidFill>
                <a:latin typeface="Code New Roman" panose="020B0609020204030204" pitchFamily="49" charset="0"/>
                <a:cs typeface="Code New Roman" panose="020B0609020204030204" pitchFamily="49" charset="0"/>
              </a:rPr>
              <a:t>modal</a:t>
            </a:r>
            <a:r>
              <a:rPr lang="nl-BE" sz="2400" dirty="0">
                <a:solidFill>
                  <a:schemeClr val="accent6"/>
                </a:solidFill>
                <a:latin typeface="Code New Roman" panose="020B0609020204030204" pitchFamily="49" charset="0"/>
                <a:cs typeface="Code New Roman" panose="020B0609020204030204" pitchFamily="49" charset="0"/>
              </a:rPr>
              <a:t>-header</a:t>
            </a:r>
            <a:r>
              <a:rPr lang="nl-BE" sz="2400" dirty="0">
                <a:latin typeface="+mj-lt"/>
                <a:cs typeface="Code New Roman" panose="020B0609020204030204" pitchFamily="49" charset="0"/>
              </a:rPr>
              <a:t>, </a:t>
            </a:r>
            <a:r>
              <a:rPr lang="nl-BE" sz="2400" dirty="0">
                <a:solidFill>
                  <a:schemeClr val="accent6"/>
                </a:solidFill>
                <a:latin typeface="Code New Roman" panose="020B0609020204030204" pitchFamily="49" charset="0"/>
                <a:cs typeface="Code New Roman" panose="020B0609020204030204" pitchFamily="49" charset="0"/>
              </a:rPr>
              <a:t>.</a:t>
            </a:r>
            <a:r>
              <a:rPr lang="nl-BE" sz="2400" dirty="0" err="1">
                <a:solidFill>
                  <a:schemeClr val="accent6"/>
                </a:solidFill>
                <a:latin typeface="Code New Roman" panose="020B0609020204030204" pitchFamily="49" charset="0"/>
                <a:cs typeface="Code New Roman" panose="020B0609020204030204" pitchFamily="49" charset="0"/>
              </a:rPr>
              <a:t>modal</a:t>
            </a:r>
            <a:r>
              <a:rPr lang="nl-BE" sz="2400" dirty="0">
                <a:solidFill>
                  <a:schemeClr val="accent6"/>
                </a:solidFill>
                <a:latin typeface="Code New Roman" panose="020B0609020204030204" pitchFamily="49" charset="0"/>
                <a:cs typeface="Code New Roman" panose="020B0609020204030204" pitchFamily="49" charset="0"/>
              </a:rPr>
              <a:t>-body </a:t>
            </a:r>
            <a:r>
              <a:rPr lang="nl-BE" sz="2400" dirty="0">
                <a:latin typeface="+mj-lt"/>
                <a:cs typeface="Code New Roman" panose="020B0609020204030204" pitchFamily="49" charset="0"/>
              </a:rPr>
              <a:t>en </a:t>
            </a:r>
            <a:r>
              <a:rPr lang="nl-BE" sz="2400" dirty="0">
                <a:solidFill>
                  <a:schemeClr val="accent6"/>
                </a:solidFill>
                <a:latin typeface="Code New Roman" panose="020B0609020204030204" pitchFamily="49" charset="0"/>
                <a:cs typeface="Code New Roman" panose="020B0609020204030204" pitchFamily="49" charset="0"/>
              </a:rPr>
              <a:t>.</a:t>
            </a:r>
            <a:r>
              <a:rPr lang="nl-BE" sz="2400" dirty="0" err="1">
                <a:solidFill>
                  <a:schemeClr val="accent6"/>
                </a:solidFill>
                <a:latin typeface="Code New Roman" panose="020B0609020204030204" pitchFamily="49" charset="0"/>
                <a:cs typeface="Code New Roman" panose="020B0609020204030204" pitchFamily="49" charset="0"/>
              </a:rPr>
              <a:t>modal-footer</a:t>
            </a:r>
            <a:r>
              <a:rPr lang="nl-BE" sz="2400" dirty="0">
                <a:latin typeface="+mj-lt"/>
                <a:cs typeface="Code New Roman" panose="020B0609020204030204" pitchFamily="49" charset="0"/>
              </a:rPr>
              <a:t>. </a:t>
            </a:r>
          </a:p>
          <a:p>
            <a:pPr marL="534988">
              <a:spcBef>
                <a:spcPts val="1200"/>
              </a:spcBef>
              <a:buClr>
                <a:schemeClr val="accent6"/>
              </a:buClr>
            </a:pPr>
            <a:r>
              <a:rPr lang="nl-BE" sz="2400" dirty="0" smtClean="0">
                <a:latin typeface="+mj-lt"/>
                <a:cs typeface="Code New Roman" panose="020B0609020204030204" pitchFamily="49" charset="0"/>
              </a:rPr>
              <a:t>Een </a:t>
            </a:r>
            <a:r>
              <a:rPr lang="nl-BE" sz="2400" dirty="0">
                <a:latin typeface="+mj-lt"/>
                <a:cs typeface="Code New Roman" panose="020B0609020204030204" pitchFamily="49" charset="0"/>
              </a:rPr>
              <a:t>header en </a:t>
            </a:r>
            <a:r>
              <a:rPr lang="nl-BE" sz="2400" dirty="0" err="1">
                <a:latin typeface="+mj-lt"/>
                <a:cs typeface="Code New Roman" panose="020B0609020204030204" pitchFamily="49" charset="0"/>
              </a:rPr>
              <a:t>footer</a:t>
            </a:r>
            <a:r>
              <a:rPr lang="nl-BE" sz="2400" dirty="0">
                <a:latin typeface="+mj-lt"/>
                <a:cs typeface="Code New Roman" panose="020B0609020204030204" pitchFamily="49" charset="0"/>
              </a:rPr>
              <a:t> zijn niet verplicht, maar wel handig om de knoppen te plaatsen om het modaal dialoogvenster weer te sluiten. Waar je de code voor het dialoogvenster plaatst, maakt niet uit. Het hoeft zelfs niet in de container, maar moet wel binnen de </a:t>
            </a:r>
            <a:r>
              <a:rPr lang="nl-BE" sz="2400" dirty="0">
                <a:solidFill>
                  <a:schemeClr val="accent6"/>
                </a:solidFill>
                <a:latin typeface="Code New Roman" panose="020B0609020204030204" pitchFamily="49" charset="0"/>
                <a:cs typeface="Code New Roman" panose="020B0609020204030204" pitchFamily="49" charset="0"/>
              </a:rPr>
              <a:t>&lt;body&gt;</a:t>
            </a:r>
            <a:r>
              <a:rPr lang="nl-BE" sz="2400" dirty="0">
                <a:latin typeface="+mj-lt"/>
                <a:cs typeface="Code New Roman" panose="020B0609020204030204" pitchFamily="49" charset="0"/>
              </a:rPr>
              <a:t>-tag staan.</a:t>
            </a: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stap8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1947514058"/>
              </p:ext>
            </p:extLst>
          </p:nvPr>
        </p:nvGraphicFramePr>
        <p:xfrm>
          <a:off x="1463039" y="4663437"/>
          <a:ext cx="10578707" cy="164592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66</a:t>
                      </a:r>
                    </a:p>
                    <a:p>
                      <a:pPr algn="r">
                        <a:lnSpc>
                          <a:spcPct val="100000"/>
                        </a:lnSpc>
                        <a:spcAft>
                          <a:spcPts val="0"/>
                        </a:spcAft>
                      </a:pPr>
                      <a:r>
                        <a:rPr lang="nl-BE" sz="1800" b="0" dirty="0" smtClean="0">
                          <a:effectLst/>
                          <a:latin typeface="+mn-lt"/>
                          <a:ea typeface="+mn-ea"/>
                          <a:cs typeface="+mn-cs"/>
                        </a:rPr>
                        <a:t>61</a:t>
                      </a:r>
                    </a:p>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62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a:t>
                      </a:r>
                      <a:r>
                        <a:rPr lang="nl-BE" sz="18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article</a:t>
                      </a:r>
                      <a:r>
                        <a:rPr lang="nl-BE"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class="center"&gt;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&lt;button type="button" class="open" data-</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toggle</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modal</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800" b="0" baseline="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data-target= 	"#fotoshow"&gt;</a:t>
                      </a:r>
                      <a:r>
                        <a:rPr lang="nl-BE"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Bekijk hier enkele van onze recente</a:t>
                      </a:r>
                      <a:r>
                        <a:rPr lang="nl-BE" sz="1800" b="0" baseline="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realisaties</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&lt;/button&gt;</a:t>
                      </a:r>
                    </a:p>
                    <a:p>
                      <a:pPr algn="l">
                        <a:lnSpc>
                          <a:spcPct val="100000"/>
                        </a:lnSpc>
                        <a:spcBef>
                          <a:spcPts val="0"/>
                        </a:spcBef>
                        <a:spcAft>
                          <a:spcPts val="0"/>
                        </a:spcAft>
                        <a:tabLst>
                          <a:tab pos="200660" algn="l"/>
                          <a:tab pos="387350" algn="l"/>
                          <a:tab pos="562610" algn="l"/>
                        </a:tabLst>
                      </a:pP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a:t>
                      </a:r>
                      <a:r>
                        <a:rPr lang="nl-BE" sz="1800" b="0" dirty="0" err="1"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article</a:t>
                      </a: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9"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11.6 Een draaimolen van foto’s</a:t>
            </a:r>
            <a:endParaRPr lang="nl-BE" dirty="0">
              <a:solidFill>
                <a:schemeClr val="bg1"/>
              </a:solidFill>
            </a:endParaRPr>
          </a:p>
        </p:txBody>
      </p:sp>
    </p:spTree>
    <p:extLst>
      <p:ext uri="{BB962C8B-B14F-4D97-AF65-F5344CB8AC3E}">
        <p14:creationId xmlns:p14="http://schemas.microsoft.com/office/powerpoint/2010/main" val="247486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175</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stap8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2676125921"/>
              </p:ext>
            </p:extLst>
          </p:nvPr>
        </p:nvGraphicFramePr>
        <p:xfrm>
          <a:off x="1463039" y="1509629"/>
          <a:ext cx="10578707" cy="164592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66</a:t>
                      </a:r>
                    </a:p>
                    <a:p>
                      <a:pPr algn="r">
                        <a:lnSpc>
                          <a:spcPct val="100000"/>
                        </a:lnSpc>
                        <a:spcAft>
                          <a:spcPts val="0"/>
                        </a:spcAft>
                      </a:pPr>
                      <a:r>
                        <a:rPr lang="nl-BE" sz="1800" b="0" dirty="0" smtClean="0">
                          <a:effectLst/>
                          <a:latin typeface="+mn-lt"/>
                          <a:ea typeface="+mn-ea"/>
                          <a:cs typeface="+mn-cs"/>
                        </a:rPr>
                        <a:t>61</a:t>
                      </a:r>
                    </a:p>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62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a:t>
                      </a:r>
                      <a:r>
                        <a:rPr lang="nl-BE" sz="18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article</a:t>
                      </a:r>
                      <a:r>
                        <a:rPr lang="nl-BE"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class="center"&gt;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&lt;button type="button" class="open" data-</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toggle</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modal</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800" b="0" baseline="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data-target= 	"#fotoshow"&gt;</a:t>
                      </a:r>
                      <a:r>
                        <a:rPr lang="nl-BE"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Bekijk hier enkele van onze recente</a:t>
                      </a:r>
                      <a:r>
                        <a:rPr lang="nl-BE" sz="1800" b="0" baseline="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realisaties</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&lt;/button&gt;</a:t>
                      </a:r>
                    </a:p>
                    <a:p>
                      <a:pPr algn="l">
                        <a:lnSpc>
                          <a:spcPct val="100000"/>
                        </a:lnSpc>
                        <a:spcBef>
                          <a:spcPts val="0"/>
                        </a:spcBef>
                        <a:spcAft>
                          <a:spcPts val="0"/>
                        </a:spcAft>
                        <a:tabLst>
                          <a:tab pos="200660" algn="l"/>
                          <a:tab pos="387350" algn="l"/>
                          <a:tab pos="562610" algn="l"/>
                        </a:tabLst>
                      </a:pP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a:t>
                      </a:r>
                      <a:r>
                        <a:rPr lang="nl-BE" sz="1800" b="0" dirty="0" err="1"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article</a:t>
                      </a: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9"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11.6 Een draaimolen van foto’s</a:t>
            </a:r>
            <a:endParaRPr lang="nl-BE" dirty="0">
              <a:solidFill>
                <a:schemeClr val="bg1"/>
              </a:solidFill>
            </a:endParaRPr>
          </a:p>
        </p:txBody>
      </p:sp>
      <p:graphicFrame>
        <p:nvGraphicFramePr>
          <p:cNvPr id="16" name="Tabel 15"/>
          <p:cNvGraphicFramePr>
            <a:graphicFrameLocks noGrp="1"/>
          </p:cNvGraphicFramePr>
          <p:nvPr>
            <p:extLst>
              <p:ext uri="{D42A27DB-BD31-4B8C-83A1-F6EECF244321}">
                <p14:modId xmlns:p14="http://schemas.microsoft.com/office/powerpoint/2010/main" val="3198688288"/>
              </p:ext>
            </p:extLst>
          </p:nvPr>
        </p:nvGraphicFramePr>
        <p:xfrm>
          <a:off x="1463039" y="3418052"/>
          <a:ext cx="10578707" cy="329184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3084079">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69</a:t>
                      </a:r>
                    </a:p>
                    <a:p>
                      <a:pPr algn="r">
                        <a:lnSpc>
                          <a:spcPct val="100000"/>
                        </a:lnSpc>
                        <a:spcAft>
                          <a:spcPts val="0"/>
                        </a:spcAft>
                      </a:pPr>
                      <a:r>
                        <a:rPr lang="nl-BE" sz="1800" b="0" dirty="0" smtClean="0">
                          <a:effectLst/>
                          <a:latin typeface="+mn-lt"/>
                          <a:ea typeface="+mn-ea"/>
                          <a:cs typeface="+mn-cs"/>
                        </a:rPr>
                        <a:t>70</a:t>
                      </a:r>
                    </a:p>
                    <a:p>
                      <a:pPr algn="r">
                        <a:lnSpc>
                          <a:spcPct val="100000"/>
                        </a:lnSpc>
                        <a:spcAft>
                          <a:spcPts val="0"/>
                        </a:spcAft>
                      </a:pPr>
                      <a:r>
                        <a:rPr lang="nl-BE" sz="1800" b="0" dirty="0" smtClean="0">
                          <a:effectLst/>
                          <a:latin typeface="+mn-lt"/>
                          <a:ea typeface="+mn-ea"/>
                          <a:cs typeface="+mn-cs"/>
                        </a:rPr>
                        <a:t>71</a:t>
                      </a:r>
                    </a:p>
                    <a:p>
                      <a:pPr algn="r">
                        <a:lnSpc>
                          <a:spcPct val="100000"/>
                        </a:lnSpc>
                        <a:spcAft>
                          <a:spcPts val="0"/>
                        </a:spcAft>
                      </a:pPr>
                      <a:r>
                        <a:rPr lang="nl-BE" sz="1800" b="0" dirty="0" smtClean="0">
                          <a:effectLst/>
                          <a:latin typeface="+mn-lt"/>
                          <a:ea typeface="+mn-ea"/>
                          <a:cs typeface="+mn-cs"/>
                        </a:rPr>
                        <a:t>72</a:t>
                      </a:r>
                    </a:p>
                    <a:p>
                      <a:pPr algn="r">
                        <a:lnSpc>
                          <a:spcPct val="100000"/>
                        </a:lnSpc>
                        <a:spcAft>
                          <a:spcPts val="0"/>
                        </a:spcAft>
                      </a:pPr>
                      <a:r>
                        <a:rPr lang="nl-BE" sz="1800" b="0" dirty="0" smtClean="0">
                          <a:effectLst/>
                          <a:latin typeface="+mn-lt"/>
                          <a:ea typeface="+mn-ea"/>
                          <a:cs typeface="+mn-cs"/>
                        </a:rPr>
                        <a:t>73</a:t>
                      </a:r>
                    </a:p>
                    <a:p>
                      <a:pPr algn="r">
                        <a:lnSpc>
                          <a:spcPct val="100000"/>
                        </a:lnSpc>
                        <a:spcAft>
                          <a:spcPts val="0"/>
                        </a:spcAft>
                      </a:pPr>
                      <a:r>
                        <a:rPr lang="nl-BE" sz="1800" b="0" dirty="0" smtClean="0">
                          <a:effectLst/>
                          <a:latin typeface="+mn-lt"/>
                          <a:ea typeface="+mn-ea"/>
                          <a:cs typeface="+mn-cs"/>
                        </a:rPr>
                        <a:t>74</a:t>
                      </a:r>
                    </a:p>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75</a:t>
                      </a:r>
                    </a:p>
                    <a:p>
                      <a:pPr algn="r">
                        <a:lnSpc>
                          <a:spcPct val="100000"/>
                        </a:lnSpc>
                        <a:spcAft>
                          <a:spcPts val="0"/>
                        </a:spcAft>
                      </a:pPr>
                      <a:r>
                        <a:rPr lang="nl-BE" sz="1800" b="0" dirty="0" smtClean="0">
                          <a:effectLst/>
                          <a:latin typeface="+mn-lt"/>
                          <a:ea typeface="+mn-ea"/>
                          <a:cs typeface="+mn-cs"/>
                        </a:rPr>
                        <a:t>76</a:t>
                      </a:r>
                    </a:p>
                    <a:p>
                      <a:pPr algn="r">
                        <a:lnSpc>
                          <a:spcPct val="100000"/>
                        </a:lnSpc>
                        <a:spcAft>
                          <a:spcPts val="0"/>
                        </a:spcAft>
                      </a:pPr>
                      <a:r>
                        <a:rPr lang="nl-BE" sz="1800" b="0" dirty="0" smtClean="0">
                          <a:effectLst/>
                          <a:latin typeface="+mn-lt"/>
                          <a:ea typeface="+mn-ea"/>
                          <a:cs typeface="+mn-cs"/>
                        </a:rPr>
                        <a:t>77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&lt;div class="</a:t>
                      </a:r>
                      <a:r>
                        <a:rPr lang="nl-BE" sz="18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modal</a:t>
                      </a: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="fotoshow"&gt;</a:t>
                      </a:r>
                    </a:p>
                    <a:p>
                      <a:pPr algn="l">
                        <a:lnSpc>
                          <a:spcPct val="100000"/>
                        </a:lnSpc>
                        <a:spcBef>
                          <a:spcPts val="0"/>
                        </a:spcBef>
                        <a:spcAft>
                          <a:spcPts val="0"/>
                        </a:spcAft>
                        <a:tabLst>
                          <a:tab pos="200660" algn="l"/>
                          <a:tab pos="387350" algn="l"/>
                          <a:tab pos="562610" algn="l"/>
                        </a:tabLst>
                      </a:pP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8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modal-dialog</a:t>
                      </a: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8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modal</a:t>
                      </a: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-content"&gt;</a:t>
                      </a:r>
                    </a:p>
                    <a:p>
                      <a:pPr algn="l">
                        <a:lnSpc>
                          <a:spcPct val="100000"/>
                        </a:lnSpc>
                        <a:spcBef>
                          <a:spcPts val="0"/>
                        </a:spcBef>
                        <a:spcAft>
                          <a:spcPts val="0"/>
                        </a:spcAft>
                        <a:tabLst>
                          <a:tab pos="200660" algn="l"/>
                          <a:tab pos="387350" algn="l"/>
                          <a:tab pos="562610" algn="l"/>
                        </a:tabLst>
                      </a:pP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8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modal</a:t>
                      </a: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-header"&gt;</a:t>
                      </a:r>
                    </a:p>
                    <a:p>
                      <a:pPr algn="l">
                        <a:lnSpc>
                          <a:spcPct val="100000"/>
                        </a:lnSpc>
                        <a:spcBef>
                          <a:spcPts val="0"/>
                        </a:spcBef>
                        <a:spcAft>
                          <a:spcPts val="0"/>
                        </a:spcAft>
                        <a:tabLst>
                          <a:tab pos="200660" algn="l"/>
                          <a:tab pos="387350" algn="l"/>
                          <a:tab pos="562610" algn="l"/>
                        </a:tabLst>
                      </a:pP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&lt;h4 class="</a:t>
                      </a:r>
                      <a:r>
                        <a:rPr lang="nl-BE" sz="18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modal-title</a:t>
                      </a: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8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myModalLabel</a:t>
                      </a: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r>
                        <a:rPr lang="nl-BE"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Enkele realisaties</a:t>
                      </a: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&lt;/h4&gt;</a:t>
                      </a:r>
                    </a:p>
                    <a:p>
                      <a:pPr algn="l">
                        <a:lnSpc>
                          <a:spcPct val="100000"/>
                        </a:lnSpc>
                        <a:spcBef>
                          <a:spcPts val="0"/>
                        </a:spcBef>
                        <a:spcAft>
                          <a:spcPts val="0"/>
                        </a:spcAft>
                        <a:tabLst>
                          <a:tab pos="200660" algn="l"/>
                          <a:tab pos="387350" algn="l"/>
                          <a:tab pos="562610" algn="l"/>
                        </a:tabLst>
                      </a:pPr>
                      <a:r>
                        <a:rPr lang="en-US"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&lt;button type="button" class="close" data-dismiss="modal" </a:t>
                      </a:r>
                      <a:br>
                        <a:rPr lang="en-US"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br>
                      <a:r>
                        <a:rPr lang="en-US"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aria-label="Close"&gt;</a:t>
                      </a:r>
                    </a:p>
                    <a:p>
                      <a:pPr algn="l">
                        <a:lnSpc>
                          <a:spcPct val="100000"/>
                        </a:lnSpc>
                        <a:spcBef>
                          <a:spcPts val="0"/>
                        </a:spcBef>
                        <a:spcAft>
                          <a:spcPts val="0"/>
                        </a:spcAft>
                        <a:tabLst>
                          <a:tab pos="200660" algn="l"/>
                          <a:tab pos="387350" algn="l"/>
                          <a:tab pos="562610" algn="l"/>
                        </a:tabLst>
                      </a:pPr>
                      <a:r>
                        <a:rPr lang="en-US"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&lt;span aria-hidden="true"&gt;</a:t>
                      </a:r>
                      <a:r>
                        <a:rPr lang="en-US"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&amp;times;</a:t>
                      </a:r>
                      <a:r>
                        <a:rPr lang="en-US"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&lt;/span&gt;</a:t>
                      </a:r>
                    </a:p>
                    <a:p>
                      <a:pPr algn="l">
                        <a:lnSpc>
                          <a:spcPct val="100000"/>
                        </a:lnSpc>
                        <a:spcBef>
                          <a:spcPts val="0"/>
                        </a:spcBef>
                        <a:spcAft>
                          <a:spcPts val="0"/>
                        </a:spcAft>
                        <a:tabLst>
                          <a:tab pos="200660" algn="l"/>
                          <a:tab pos="387350" algn="l"/>
                          <a:tab pos="562610" algn="l"/>
                        </a:tabLst>
                      </a:pPr>
                      <a:r>
                        <a:rPr lang="en-US"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&lt;/button&gt;</a:t>
                      </a:r>
                    </a:p>
                    <a:p>
                      <a:pPr algn="l">
                        <a:lnSpc>
                          <a:spcPct val="100000"/>
                        </a:lnSpc>
                        <a:spcBef>
                          <a:spcPts val="0"/>
                        </a:spcBef>
                        <a:spcAft>
                          <a:spcPts val="0"/>
                        </a:spcAft>
                        <a:tabLst>
                          <a:tab pos="200660" algn="l"/>
                          <a:tab pos="387350" algn="l"/>
                          <a:tab pos="562610" algn="l"/>
                        </a:tabLst>
                      </a:pPr>
                      <a:r>
                        <a:rPr lang="en-US"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 name="Afgeronde rechthoek 1"/>
          <p:cNvSpPr/>
          <p:nvPr/>
        </p:nvSpPr>
        <p:spPr>
          <a:xfrm>
            <a:off x="2346385" y="2268747"/>
            <a:ext cx="1621766" cy="396815"/>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Afgeronde rechthoek 19"/>
          <p:cNvSpPr/>
          <p:nvPr/>
        </p:nvSpPr>
        <p:spPr>
          <a:xfrm>
            <a:off x="4500113" y="3622224"/>
            <a:ext cx="1805795" cy="396815"/>
          </a:xfrm>
          <a:prstGeom prst="roundRect">
            <a:avLst/>
          </a:prstGeom>
          <a:noFill/>
          <a:ln w="5715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2" name="Rechte verbindingslijn met pijl 11"/>
          <p:cNvCxnSpPr/>
          <p:nvPr/>
        </p:nvCxnSpPr>
        <p:spPr>
          <a:xfrm>
            <a:off x="3890513" y="2665562"/>
            <a:ext cx="609600" cy="879895"/>
          </a:xfrm>
          <a:prstGeom prst="straightConnector1">
            <a:avLst/>
          </a:prstGeom>
          <a:ln w="57150">
            <a:solidFill>
              <a:schemeClr val="accent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332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161</a:t>
            </a:r>
            <a:endParaRPr lang="nl-BE" dirty="0">
              <a:solidFill>
                <a:schemeClr val="accent2">
                  <a:lumMod val="75000"/>
                </a:schemeClr>
              </a:solidFill>
            </a:endParaRPr>
          </a:p>
        </p:txBody>
      </p:sp>
      <p:pic>
        <p:nvPicPr>
          <p:cNvPr id="18" name="Afbeelding 17"/>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1026" name="Picture 2" descr="Chrome Logo - Evolutie Geschiedenis en Betekenis"/>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9595" r="23256"/>
          <a:stretch/>
        </p:blipFill>
        <p:spPr bwMode="auto">
          <a:xfrm>
            <a:off x="1604513" y="1476149"/>
            <a:ext cx="899437" cy="885272"/>
          </a:xfrm>
          <a:prstGeom prst="rect">
            <a:avLst/>
          </a:prstGeom>
          <a:noFill/>
          <a:extLst>
            <a:ext uri="{909E8E84-426E-40DD-AFC4-6F175D3DCCD1}">
              <a14:hiddenFill xmlns:a14="http://schemas.microsoft.com/office/drawing/2010/main">
                <a:solidFill>
                  <a:srgbClr val="FFFFFF"/>
                </a:solidFill>
              </a14:hiddenFill>
            </a:ext>
          </a:extLst>
        </p:spPr>
      </p:pic>
      <p:sp>
        <p:nvSpPr>
          <p:cNvPr id="14" name="Afgeronde rechthoek 13"/>
          <p:cNvSpPr/>
          <p:nvPr/>
        </p:nvSpPr>
        <p:spPr>
          <a:xfrm>
            <a:off x="3093186" y="1572233"/>
            <a:ext cx="866339" cy="726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latin typeface="Tekton Pro" panose="020F0603020208020904" pitchFamily="34" charset="0"/>
              </a:rPr>
              <a:t>F12</a:t>
            </a:r>
            <a:endParaRPr lang="nl-BE" sz="2400" dirty="0">
              <a:latin typeface="Tekton Pro" panose="020F0603020208020904" pitchFamily="34" charset="0"/>
            </a:endParaRPr>
          </a:p>
        </p:txBody>
      </p:sp>
      <p:sp>
        <p:nvSpPr>
          <p:cNvPr id="21" name="Afgeronde rechthoek 20"/>
          <p:cNvSpPr/>
          <p:nvPr/>
        </p:nvSpPr>
        <p:spPr>
          <a:xfrm>
            <a:off x="5083012" y="1572233"/>
            <a:ext cx="886467" cy="726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latin typeface="Tekton Pro" panose="020F0603020208020904" pitchFamily="34" charset="0"/>
              </a:rPr>
              <a:t>Ctrl</a:t>
            </a:r>
            <a:endParaRPr lang="nl-BE" sz="2400" dirty="0">
              <a:latin typeface="Tekton Pro" panose="020F0603020208020904" pitchFamily="34" charset="0"/>
            </a:endParaRPr>
          </a:p>
        </p:txBody>
      </p:sp>
      <p:sp>
        <p:nvSpPr>
          <p:cNvPr id="22" name="Afgeronde rechthoek 21"/>
          <p:cNvSpPr/>
          <p:nvPr/>
        </p:nvSpPr>
        <p:spPr>
          <a:xfrm>
            <a:off x="6046295" y="1572232"/>
            <a:ext cx="1046671" cy="726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latin typeface="Tekton Pro" panose="020F0603020208020904" pitchFamily="34" charset="0"/>
              </a:rPr>
              <a:t>Shift</a:t>
            </a:r>
            <a:endParaRPr lang="nl-BE" sz="2400" dirty="0">
              <a:latin typeface="Tekton Pro" panose="020F0603020208020904" pitchFamily="34" charset="0"/>
            </a:endParaRPr>
          </a:p>
        </p:txBody>
      </p:sp>
      <p:sp>
        <p:nvSpPr>
          <p:cNvPr id="23" name="Afgeronde rechthoek 22"/>
          <p:cNvSpPr/>
          <p:nvPr/>
        </p:nvSpPr>
        <p:spPr>
          <a:xfrm>
            <a:off x="7169783" y="1570827"/>
            <a:ext cx="593992" cy="726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latin typeface="Tekton Pro" panose="020F0603020208020904" pitchFamily="34" charset="0"/>
              </a:rPr>
              <a:t>I</a:t>
            </a:r>
            <a:endParaRPr lang="nl-BE" sz="2400" dirty="0">
              <a:latin typeface="Tekton Pro" panose="020F0603020208020904" pitchFamily="34" charset="0"/>
            </a:endParaRPr>
          </a:p>
        </p:txBody>
      </p:sp>
      <p:sp>
        <p:nvSpPr>
          <p:cNvPr id="15" name="Tekstvak 14"/>
          <p:cNvSpPr txBox="1"/>
          <p:nvPr/>
        </p:nvSpPr>
        <p:spPr>
          <a:xfrm>
            <a:off x="4158092" y="1638722"/>
            <a:ext cx="649537" cy="707886"/>
          </a:xfrm>
          <a:prstGeom prst="rect">
            <a:avLst/>
          </a:prstGeom>
          <a:noFill/>
        </p:spPr>
        <p:txBody>
          <a:bodyPr wrap="none" rtlCol="0">
            <a:spAutoFit/>
          </a:bodyPr>
          <a:lstStyle/>
          <a:p>
            <a:r>
              <a:rPr lang="nl-BE" sz="4000" dirty="0" smtClean="0"/>
              <a:t>of</a:t>
            </a:r>
            <a:endParaRPr lang="nl-BE" sz="4000" dirty="0"/>
          </a:p>
        </p:txBody>
      </p:sp>
      <p:pic>
        <p:nvPicPr>
          <p:cNvPr id="1028" name="Picture 4" descr="Bestand:Mozilla Firefox 3.5 logo 256.png - Wikipedi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33247" y="2470815"/>
            <a:ext cx="970703" cy="970703"/>
          </a:xfrm>
          <a:prstGeom prst="rect">
            <a:avLst/>
          </a:prstGeom>
          <a:noFill/>
          <a:extLst>
            <a:ext uri="{909E8E84-426E-40DD-AFC4-6F175D3DCCD1}">
              <a14:hiddenFill xmlns:a14="http://schemas.microsoft.com/office/drawing/2010/main">
                <a:solidFill>
                  <a:srgbClr val="FFFFFF"/>
                </a:solidFill>
              </a14:hiddenFill>
            </a:ext>
          </a:extLst>
        </p:spPr>
      </p:pic>
      <p:sp>
        <p:nvSpPr>
          <p:cNvPr id="29" name="Afgeronde rechthoek 28"/>
          <p:cNvSpPr/>
          <p:nvPr/>
        </p:nvSpPr>
        <p:spPr>
          <a:xfrm>
            <a:off x="3093186" y="2582597"/>
            <a:ext cx="886467" cy="726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latin typeface="Tekton Pro" panose="020F0603020208020904" pitchFamily="34" charset="0"/>
              </a:rPr>
              <a:t>Ctrl</a:t>
            </a:r>
            <a:endParaRPr lang="nl-BE" sz="2400" dirty="0">
              <a:latin typeface="Tekton Pro" panose="020F0603020208020904" pitchFamily="34" charset="0"/>
            </a:endParaRPr>
          </a:p>
        </p:txBody>
      </p:sp>
      <p:sp>
        <p:nvSpPr>
          <p:cNvPr id="30" name="Afgeronde rechthoek 29"/>
          <p:cNvSpPr/>
          <p:nvPr/>
        </p:nvSpPr>
        <p:spPr>
          <a:xfrm>
            <a:off x="4056469" y="2582596"/>
            <a:ext cx="1046671" cy="726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latin typeface="Tekton Pro" panose="020F0603020208020904" pitchFamily="34" charset="0"/>
              </a:rPr>
              <a:t>Shift</a:t>
            </a:r>
            <a:endParaRPr lang="nl-BE" sz="2400" dirty="0">
              <a:latin typeface="Tekton Pro" panose="020F0603020208020904" pitchFamily="34" charset="0"/>
            </a:endParaRPr>
          </a:p>
        </p:txBody>
      </p:sp>
      <p:sp>
        <p:nvSpPr>
          <p:cNvPr id="31" name="Afgeronde rechthoek 30"/>
          <p:cNvSpPr/>
          <p:nvPr/>
        </p:nvSpPr>
        <p:spPr>
          <a:xfrm>
            <a:off x="5179957" y="2581191"/>
            <a:ext cx="593992" cy="726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a:latin typeface="Tekton Pro" panose="020F0603020208020904" pitchFamily="34" charset="0"/>
              </a:rPr>
              <a:t>M</a:t>
            </a:r>
          </a:p>
        </p:txBody>
      </p:sp>
      <p:pic>
        <p:nvPicPr>
          <p:cNvPr id="1030" name="Picture 6" descr="Microsoft Edge - Wikipedi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57714" y="3550912"/>
            <a:ext cx="883065" cy="883065"/>
          </a:xfrm>
          <a:prstGeom prst="rect">
            <a:avLst/>
          </a:prstGeom>
          <a:noFill/>
          <a:extLst>
            <a:ext uri="{909E8E84-426E-40DD-AFC4-6F175D3DCCD1}">
              <a14:hiddenFill xmlns:a14="http://schemas.microsoft.com/office/drawing/2010/main">
                <a:solidFill>
                  <a:srgbClr val="FFFFFF"/>
                </a:solidFill>
              </a14:hiddenFill>
            </a:ext>
          </a:extLst>
        </p:spPr>
      </p:pic>
      <p:sp>
        <p:nvSpPr>
          <p:cNvPr id="33" name="Afgeronde rechthoek 32"/>
          <p:cNvSpPr/>
          <p:nvPr/>
        </p:nvSpPr>
        <p:spPr>
          <a:xfrm>
            <a:off x="3085381" y="3592961"/>
            <a:ext cx="866339" cy="726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latin typeface="Tekton Pro" panose="020F0603020208020904" pitchFamily="34" charset="0"/>
              </a:rPr>
              <a:t>F12</a:t>
            </a:r>
            <a:endParaRPr lang="nl-BE" sz="2400" dirty="0">
              <a:latin typeface="Tekton Pro" panose="020F0603020208020904" pitchFamily="34" charset="0"/>
            </a:endParaRPr>
          </a:p>
        </p:txBody>
      </p:sp>
      <p:pic>
        <p:nvPicPr>
          <p:cNvPr id="1034" name="Picture 10" descr="File:Opera 2015 icon.svg - Wikimedia Common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33247" y="4543371"/>
            <a:ext cx="907532" cy="907532"/>
          </a:xfrm>
          <a:prstGeom prst="rect">
            <a:avLst/>
          </a:prstGeom>
          <a:noFill/>
          <a:extLst>
            <a:ext uri="{909E8E84-426E-40DD-AFC4-6F175D3DCCD1}">
              <a14:hiddenFill xmlns:a14="http://schemas.microsoft.com/office/drawing/2010/main">
                <a:solidFill>
                  <a:srgbClr val="FFFFFF"/>
                </a:solidFill>
              </a14:hiddenFill>
            </a:ext>
          </a:extLst>
        </p:spPr>
      </p:pic>
      <p:sp>
        <p:nvSpPr>
          <p:cNvPr id="34" name="Afgeronde rechthoek 33"/>
          <p:cNvSpPr/>
          <p:nvPr/>
        </p:nvSpPr>
        <p:spPr>
          <a:xfrm>
            <a:off x="3073058" y="4601918"/>
            <a:ext cx="886467" cy="726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latin typeface="Tekton Pro" panose="020F0603020208020904" pitchFamily="34" charset="0"/>
              </a:rPr>
              <a:t>Ctrl</a:t>
            </a:r>
            <a:endParaRPr lang="nl-BE" sz="2400" dirty="0">
              <a:latin typeface="Tekton Pro" panose="020F0603020208020904" pitchFamily="34" charset="0"/>
            </a:endParaRPr>
          </a:p>
        </p:txBody>
      </p:sp>
      <p:sp>
        <p:nvSpPr>
          <p:cNvPr id="35" name="Afgeronde rechthoek 34"/>
          <p:cNvSpPr/>
          <p:nvPr/>
        </p:nvSpPr>
        <p:spPr>
          <a:xfrm>
            <a:off x="4036341" y="4601917"/>
            <a:ext cx="1046671" cy="726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latin typeface="Tekton Pro" panose="020F0603020208020904" pitchFamily="34" charset="0"/>
              </a:rPr>
              <a:t>Shift</a:t>
            </a:r>
            <a:endParaRPr lang="nl-BE" sz="2400" dirty="0">
              <a:latin typeface="Tekton Pro" panose="020F0603020208020904" pitchFamily="34" charset="0"/>
            </a:endParaRPr>
          </a:p>
        </p:txBody>
      </p:sp>
      <p:sp>
        <p:nvSpPr>
          <p:cNvPr id="36" name="Afgeronde rechthoek 35"/>
          <p:cNvSpPr/>
          <p:nvPr/>
        </p:nvSpPr>
        <p:spPr>
          <a:xfrm>
            <a:off x="5159829" y="4600512"/>
            <a:ext cx="593992" cy="726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a:latin typeface="Tekton Pro" panose="020F0603020208020904" pitchFamily="34" charset="0"/>
              </a:rPr>
              <a:t>J</a:t>
            </a:r>
          </a:p>
        </p:txBody>
      </p:sp>
      <p:pic>
        <p:nvPicPr>
          <p:cNvPr id="1036" name="Picture 12" descr="Safari (webbrowser) - Wikipedia"/>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500860" y="5576038"/>
            <a:ext cx="1006494" cy="1002300"/>
          </a:xfrm>
          <a:prstGeom prst="rect">
            <a:avLst/>
          </a:prstGeom>
          <a:noFill/>
          <a:extLst>
            <a:ext uri="{909E8E84-426E-40DD-AFC4-6F175D3DCCD1}">
              <a14:hiddenFill xmlns:a14="http://schemas.microsoft.com/office/drawing/2010/main">
                <a:solidFill>
                  <a:srgbClr val="FFFFFF"/>
                </a:solidFill>
              </a14:hiddenFill>
            </a:ext>
          </a:extLst>
        </p:spPr>
      </p:pic>
      <p:sp>
        <p:nvSpPr>
          <p:cNvPr id="38" name="Afgeronde rechthoek 37"/>
          <p:cNvSpPr/>
          <p:nvPr/>
        </p:nvSpPr>
        <p:spPr>
          <a:xfrm>
            <a:off x="3085381" y="5669279"/>
            <a:ext cx="1245079" cy="726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latin typeface="Tekton Pro" panose="020F0603020208020904" pitchFamily="34" charset="0"/>
              </a:rPr>
              <a:t>Control</a:t>
            </a:r>
            <a:endParaRPr lang="nl-BE" sz="2400" dirty="0">
              <a:latin typeface="Tekton Pro" panose="020F0603020208020904" pitchFamily="34" charset="0"/>
            </a:endParaRPr>
          </a:p>
        </p:txBody>
      </p:sp>
      <p:sp>
        <p:nvSpPr>
          <p:cNvPr id="41" name="Afgeronde rechthoek 40"/>
          <p:cNvSpPr/>
          <p:nvPr/>
        </p:nvSpPr>
        <p:spPr>
          <a:xfrm>
            <a:off x="4414672" y="5669279"/>
            <a:ext cx="1046671" cy="726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sz="2400" dirty="0">
              <a:latin typeface="Tekton Pro" panose="020F0603020208020904" pitchFamily="34" charset="0"/>
            </a:endParaRPr>
          </a:p>
        </p:txBody>
      </p:sp>
      <p:pic>
        <p:nvPicPr>
          <p:cNvPr id="1040" name="Picture 16" descr="Command Icon #144999 - Free Icons Library"/>
          <p:cNvPicPr>
            <a:picLocks noChangeAspect="1" noChangeArrowheads="1"/>
          </p:cNvPicPr>
          <p:nvPr/>
        </p:nvPicPr>
        <p:blipFill>
          <a:blip r:embed="rId11" cstate="print">
            <a:lum bright="70000" contrast="-70000"/>
            <a:extLst>
              <a:ext uri="{28A0092B-C50C-407E-A947-70E740481C1C}">
                <a14:useLocalDpi xmlns:a14="http://schemas.microsoft.com/office/drawing/2010/main" val="0"/>
              </a:ext>
            </a:extLst>
          </a:blip>
          <a:srcRect/>
          <a:stretch>
            <a:fillRect/>
          </a:stretch>
        </p:blipFill>
        <p:spPr bwMode="auto">
          <a:xfrm>
            <a:off x="4774205" y="5854478"/>
            <a:ext cx="328935" cy="328935"/>
          </a:xfrm>
          <a:prstGeom prst="rect">
            <a:avLst/>
          </a:prstGeom>
          <a:noFill/>
          <a:extLst>
            <a:ext uri="{909E8E84-426E-40DD-AFC4-6F175D3DCCD1}">
              <a14:hiddenFill xmlns:a14="http://schemas.microsoft.com/office/drawing/2010/main">
                <a:solidFill>
                  <a:srgbClr val="FFFFFF"/>
                </a:solidFill>
              </a14:hiddenFill>
            </a:ext>
          </a:extLst>
        </p:spPr>
      </p:pic>
      <p:sp>
        <p:nvSpPr>
          <p:cNvPr id="42" name="Afgeronde rechthoek 41"/>
          <p:cNvSpPr/>
          <p:nvPr/>
        </p:nvSpPr>
        <p:spPr>
          <a:xfrm>
            <a:off x="5545555" y="5681313"/>
            <a:ext cx="593992" cy="7260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latin typeface="Tekton Pro" panose="020F0603020208020904" pitchFamily="34" charset="0"/>
              </a:rPr>
              <a:t>R</a:t>
            </a:r>
            <a:endParaRPr lang="nl-BE" sz="2400" dirty="0">
              <a:latin typeface="Tekton Pro" panose="020F0603020208020904" pitchFamily="34" charset="0"/>
            </a:endParaRPr>
          </a:p>
        </p:txBody>
      </p:sp>
    </p:spTree>
    <p:extLst>
      <p:ext uri="{BB962C8B-B14F-4D97-AF65-F5344CB8AC3E}">
        <p14:creationId xmlns:p14="http://schemas.microsoft.com/office/powerpoint/2010/main" val="4172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175</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stap8 </a:t>
            </a:r>
            <a:endParaRPr lang="nl-BE" dirty="0">
              <a:solidFill>
                <a:schemeClr val="accent2">
                  <a:lumMod val="75000"/>
                </a:schemeClr>
              </a:solidFill>
            </a:endParaRPr>
          </a:p>
        </p:txBody>
      </p:sp>
      <p:sp>
        <p:nvSpPr>
          <p:cNvPr id="19"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11.6 Een draaimolen van foto’s</a:t>
            </a:r>
            <a:endParaRPr lang="nl-BE" dirty="0">
              <a:solidFill>
                <a:schemeClr val="bg1"/>
              </a:solidFill>
            </a:endParaRPr>
          </a:p>
        </p:txBody>
      </p:sp>
      <p:graphicFrame>
        <p:nvGraphicFramePr>
          <p:cNvPr id="16" name="Tabel 15"/>
          <p:cNvGraphicFramePr>
            <a:graphicFrameLocks noGrp="1"/>
          </p:cNvGraphicFramePr>
          <p:nvPr>
            <p:extLst>
              <p:ext uri="{D42A27DB-BD31-4B8C-83A1-F6EECF244321}">
                <p14:modId xmlns:p14="http://schemas.microsoft.com/office/powerpoint/2010/main" val="1519224671"/>
              </p:ext>
            </p:extLst>
          </p:nvPr>
        </p:nvGraphicFramePr>
        <p:xfrm>
          <a:off x="1463039" y="1509629"/>
          <a:ext cx="10578707" cy="356616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3285205">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78</a:t>
                      </a:r>
                    </a:p>
                    <a:p>
                      <a:pPr algn="r">
                        <a:lnSpc>
                          <a:spcPct val="100000"/>
                        </a:lnSpc>
                        <a:spcAft>
                          <a:spcPts val="0"/>
                        </a:spcAft>
                      </a:pPr>
                      <a:r>
                        <a:rPr lang="nl-BE" sz="1800" b="0" dirty="0" smtClean="0">
                          <a:effectLst/>
                          <a:latin typeface="+mn-lt"/>
                          <a:ea typeface="+mn-ea"/>
                          <a:cs typeface="+mn-cs"/>
                        </a:rPr>
                        <a:t>79</a:t>
                      </a:r>
                    </a:p>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80</a:t>
                      </a:r>
                    </a:p>
                    <a:p>
                      <a:pPr algn="r">
                        <a:lnSpc>
                          <a:spcPct val="100000"/>
                        </a:lnSpc>
                        <a:spcAft>
                          <a:spcPts val="0"/>
                        </a:spcAft>
                      </a:pPr>
                      <a:r>
                        <a:rPr lang="nl-BE" sz="1800" b="0" dirty="0" smtClean="0">
                          <a:effectLst/>
                          <a:latin typeface="+mn-lt"/>
                          <a:ea typeface="+mn-ea"/>
                          <a:cs typeface="+mn-cs"/>
                        </a:rPr>
                        <a:t>81</a:t>
                      </a:r>
                    </a:p>
                    <a:p>
                      <a:pPr algn="r">
                        <a:lnSpc>
                          <a:spcPct val="100000"/>
                        </a:lnSpc>
                        <a:spcAft>
                          <a:spcPts val="0"/>
                        </a:spcAft>
                      </a:pPr>
                      <a:r>
                        <a:rPr lang="nl-BE" sz="1800" b="0" dirty="0" smtClean="0">
                          <a:effectLst/>
                          <a:latin typeface="+mn-lt"/>
                          <a:ea typeface="+mn-ea"/>
                          <a:cs typeface="+mn-cs"/>
                        </a:rPr>
                        <a:t>82</a:t>
                      </a:r>
                    </a:p>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83</a:t>
                      </a:r>
                    </a:p>
                    <a:p>
                      <a:pPr algn="r">
                        <a:lnSpc>
                          <a:spcPct val="100000"/>
                        </a:lnSpc>
                        <a:spcAft>
                          <a:spcPts val="0"/>
                        </a:spcAft>
                      </a:pPr>
                      <a:r>
                        <a:rPr lang="nl-BE" sz="1800" b="0" dirty="0" smtClean="0">
                          <a:effectLst/>
                          <a:latin typeface="+mn-lt"/>
                          <a:ea typeface="+mn-ea"/>
                          <a:cs typeface="+mn-cs"/>
                        </a:rPr>
                        <a:t>84</a:t>
                      </a:r>
                    </a:p>
                    <a:p>
                      <a:pPr algn="r">
                        <a:lnSpc>
                          <a:spcPct val="100000"/>
                        </a:lnSpc>
                        <a:spcAft>
                          <a:spcPts val="0"/>
                        </a:spcAft>
                      </a:pPr>
                      <a:r>
                        <a:rPr lang="nl-BE" sz="1800" b="0" dirty="0" smtClean="0">
                          <a:effectLst/>
                          <a:latin typeface="+mn-lt"/>
                          <a:ea typeface="+mn-ea"/>
                          <a:cs typeface="+mn-cs"/>
                        </a:rPr>
                        <a:t>85</a:t>
                      </a:r>
                    </a:p>
                    <a:p>
                      <a:pPr algn="r">
                        <a:lnSpc>
                          <a:spcPct val="100000"/>
                        </a:lnSpc>
                        <a:spcAft>
                          <a:spcPts val="0"/>
                        </a:spcAft>
                      </a:pPr>
                      <a:r>
                        <a:rPr lang="nl-BE" sz="1800" b="0" dirty="0" smtClean="0">
                          <a:effectLst/>
                          <a:latin typeface="+mn-lt"/>
                          <a:ea typeface="+mn-ea"/>
                          <a:cs typeface="+mn-cs"/>
                        </a:rPr>
                        <a:t>86</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modal</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-body"&gt;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img</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src</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="../plaatjes/foto1.jpg" alt="Een foto van een van onze 					realisaties"&gt;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modal-footer</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&lt;button type="button" class="sluiten" data-</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dismiss</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modal</a:t>
                      </a: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"&gt;Sluiten 				&lt;/button&gt;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 </a:t>
                      </a:r>
                    </a:p>
                    <a:p>
                      <a:pPr algn="l">
                        <a:lnSpc>
                          <a:spcPct val="100000"/>
                        </a:lnSpc>
                        <a:spcBef>
                          <a:spcPts val="0"/>
                        </a:spcBef>
                        <a:spcAft>
                          <a:spcPts val="0"/>
                        </a:spcAft>
                        <a:tabLst>
                          <a:tab pos="200660" algn="l"/>
                          <a:tab pos="387350" algn="l"/>
                          <a:tab pos="562610" algn="l"/>
                        </a:tabLst>
                      </a:pPr>
                      <a:r>
                        <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&lt;/div&gt;</a:t>
                      </a:r>
                    </a:p>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3115090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176</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1569660"/>
          </a:xfrm>
          <a:prstGeom prst="rect">
            <a:avLst/>
          </a:prstGeom>
          <a:noFill/>
        </p:spPr>
        <p:txBody>
          <a:bodyPr wrap="square" rtlCol="0">
            <a:spAutoFit/>
          </a:bodyPr>
          <a:lstStyle/>
          <a:p>
            <a:pPr marL="534988" indent="-534988">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Bekijk </a:t>
            </a:r>
            <a:r>
              <a:rPr lang="nl-BE" sz="2400" dirty="0">
                <a:latin typeface="+mj-lt"/>
                <a:cs typeface="Code New Roman" panose="020B0609020204030204" pitchFamily="49" charset="0"/>
              </a:rPr>
              <a:t>het resultaat in een browser. Er is nog verbetering mogelijk: het modaal dialoogvenster verschijnt en verdwijnt erg plots en de afbeelding is groter dan het venster. We kunnen dit oplossen door enkele Bootstrap-klassen toe te </a:t>
            </a:r>
            <a:r>
              <a:rPr lang="nl-BE" sz="2400" dirty="0" smtClean="0">
                <a:latin typeface="+mj-lt"/>
                <a:cs typeface="Code New Roman" panose="020B0609020204030204" pitchFamily="49" charset="0"/>
              </a:rPr>
              <a:t>voegen </a:t>
            </a:r>
            <a:r>
              <a:rPr lang="nl-BE" sz="2400" dirty="0">
                <a:latin typeface="+mj-lt"/>
                <a:cs typeface="Code New Roman" panose="020B0609020204030204" pitchFamily="49" charset="0"/>
              </a:rPr>
              <a:t>aan de code</a:t>
            </a: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stap9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643314414"/>
              </p:ext>
            </p:extLst>
          </p:nvPr>
        </p:nvGraphicFramePr>
        <p:xfrm>
          <a:off x="1463039" y="3436401"/>
          <a:ext cx="10578707" cy="246888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66</a:t>
                      </a:r>
                    </a:p>
                    <a:p>
                      <a:pPr algn="r">
                        <a:lnSpc>
                          <a:spcPct val="100000"/>
                        </a:lnSpc>
                        <a:spcAft>
                          <a:spcPts val="0"/>
                        </a:spcAft>
                      </a:pPr>
                      <a:r>
                        <a:rPr lang="nl-BE" sz="1800" b="0" dirty="0" smtClean="0">
                          <a:effectLst/>
                          <a:latin typeface="+mn-lt"/>
                          <a:ea typeface="+mn-ea"/>
                          <a:cs typeface="+mn-cs"/>
                        </a:rPr>
                        <a:t>61</a:t>
                      </a:r>
                    </a:p>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62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&lt;div class="</a:t>
                      </a:r>
                      <a:r>
                        <a:rPr lang="nl-BE" sz="1800" b="0" dirty="0" err="1"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modal</a:t>
                      </a: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fade</a:t>
                      </a: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err="1"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="fotoshow"&gt;</a:t>
                      </a:r>
                    </a:p>
                    <a:p>
                      <a:pPr algn="l">
                        <a:lnSpc>
                          <a:spcPct val="100000"/>
                        </a:lnSpc>
                        <a:spcBef>
                          <a:spcPts val="0"/>
                        </a:spcBef>
                        <a:spcAft>
                          <a:spcPts val="0"/>
                        </a:spcAft>
                        <a:tabLst>
                          <a:tab pos="200660" algn="l"/>
                          <a:tab pos="387350" algn="l"/>
                          <a:tab pos="562610" algn="l"/>
                        </a:tabLst>
                      </a:pP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800" b="0" dirty="0" err="1"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modal-dialog</a:t>
                      </a: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800" b="0" dirty="0" err="1"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modal</a:t>
                      </a: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-body"&gt;</a:t>
                      </a:r>
                    </a:p>
                    <a:p>
                      <a:pPr algn="l">
                        <a:lnSpc>
                          <a:spcPct val="100000"/>
                        </a:lnSpc>
                        <a:spcBef>
                          <a:spcPts val="0"/>
                        </a:spcBef>
                        <a:spcAft>
                          <a:spcPts val="0"/>
                        </a:spcAft>
                        <a:tabLst>
                          <a:tab pos="200660" algn="l"/>
                          <a:tab pos="387350" algn="l"/>
                          <a:tab pos="562610" algn="l"/>
                        </a:tabLst>
                      </a:pP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a:t>
                      </a:r>
                      <a:r>
                        <a:rPr lang="nl-BE" sz="1800" b="0" dirty="0" err="1"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img</a:t>
                      </a: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class="</a:t>
                      </a:r>
                      <a:r>
                        <a:rPr lang="nl-BE" sz="18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img-fluid</a:t>
                      </a:r>
                      <a:r>
                        <a:rPr lang="nl-BE"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800" b="0" dirty="0" err="1"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src</a:t>
                      </a: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="../plaatjes/foto1.jpg" 					alt="Een foto van een van onze realisaties"&gt;</a:t>
                      </a:r>
                    </a:p>
                    <a:p>
                      <a:pPr algn="l">
                        <a:lnSpc>
                          <a:spcPct val="100000"/>
                        </a:lnSpc>
                        <a:spcBef>
                          <a:spcPts val="0"/>
                        </a:spcBef>
                        <a:spcAft>
                          <a:spcPts val="0"/>
                        </a:spcAft>
                        <a:tabLst>
                          <a:tab pos="200660" algn="l"/>
                          <a:tab pos="387350" algn="l"/>
                          <a:tab pos="562610" algn="l"/>
                        </a:tabLst>
                      </a:pPr>
                      <a:r>
                        <a:rPr lang="nl-BE" sz="18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endParaRPr lang="nl-BE"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9"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11.6 Een draaimolen van foto’s</a:t>
            </a:r>
            <a:endParaRPr lang="nl-BE" dirty="0">
              <a:solidFill>
                <a:schemeClr val="bg1"/>
              </a:solidFill>
            </a:endParaRPr>
          </a:p>
        </p:txBody>
      </p:sp>
    </p:spTree>
    <p:extLst>
      <p:ext uri="{BB962C8B-B14F-4D97-AF65-F5344CB8AC3E}">
        <p14:creationId xmlns:p14="http://schemas.microsoft.com/office/powerpoint/2010/main" val="3604732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176</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1569660"/>
          </a:xfrm>
          <a:prstGeom prst="rect">
            <a:avLst/>
          </a:prstGeom>
          <a:noFill/>
        </p:spPr>
        <p:txBody>
          <a:bodyPr wrap="square" rtlCol="0">
            <a:spAutoFit/>
          </a:bodyPr>
          <a:lstStyle/>
          <a:p>
            <a:pPr marL="534988" indent="-534988">
              <a:spcBef>
                <a:spcPts val="1200"/>
              </a:spcBef>
              <a:buClr>
                <a:schemeClr val="accent6"/>
              </a:buClr>
              <a:buFont typeface="Wingdings 3" panose="05040102010807070707" pitchFamily="18" charset="2"/>
              <a:buChar char=""/>
            </a:pPr>
            <a:r>
              <a:rPr lang="nl-BE" sz="2400" dirty="0">
                <a:latin typeface="+mj-lt"/>
                <a:cs typeface="Code New Roman" panose="020B0609020204030204" pitchFamily="49" charset="0"/>
              </a:rPr>
              <a:t>De foto past nu wel in het dialoogvenster, maar dat valt nogal klein uit. Zoek uit hoe je met gebruik van een Bootstrap-klasse het venster groter kunt </a:t>
            </a:r>
            <a:r>
              <a:rPr lang="nl-BE" sz="2400" dirty="0" smtClean="0">
                <a:latin typeface="+mj-lt"/>
                <a:cs typeface="Code New Roman" panose="020B0609020204030204" pitchFamily="49" charset="0"/>
              </a:rPr>
              <a:t>maken</a:t>
            </a:r>
            <a:r>
              <a:rPr lang="nl-BE" sz="2400" dirty="0">
                <a:latin typeface="+mj-lt"/>
                <a:cs typeface="Code New Roman" panose="020B0609020204030204" pitchFamily="49" charset="0"/>
              </a:rPr>
              <a:t>, maar wel zo dat het op een kleiner scherm automatisch kleiner wordt weergegeven.</a:t>
            </a: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stap8 </a:t>
            </a:r>
            <a:endParaRPr lang="nl-BE" dirty="0">
              <a:solidFill>
                <a:schemeClr val="accent2">
                  <a:lumMod val="75000"/>
                </a:schemeClr>
              </a:solidFill>
            </a:endParaRPr>
          </a:p>
        </p:txBody>
      </p:sp>
      <p:sp>
        <p:nvSpPr>
          <p:cNvPr id="19"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11.6 Een draaimolen van foto’s</a:t>
            </a:r>
            <a:endParaRPr lang="nl-BE" dirty="0">
              <a:solidFill>
                <a:schemeClr val="bg1"/>
              </a:solidFill>
            </a:endParaRPr>
          </a:p>
        </p:txBody>
      </p:sp>
    </p:spTree>
    <p:extLst>
      <p:ext uri="{BB962C8B-B14F-4D97-AF65-F5344CB8AC3E}">
        <p14:creationId xmlns:p14="http://schemas.microsoft.com/office/powerpoint/2010/main" val="4092873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176</a:t>
            </a:r>
            <a:endParaRPr lang="nl-BE" dirty="0">
              <a:solidFill>
                <a:schemeClr val="accent2">
                  <a:lumMod val="75000"/>
                </a:schemeClr>
              </a:solidFill>
            </a:endParaRPr>
          </a:p>
        </p:txBody>
      </p:sp>
      <p:sp>
        <p:nvSpPr>
          <p:cNvPr id="19"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11.6 Een draaimolen van foto’s</a:t>
            </a:r>
            <a:endParaRPr lang="nl-BE" dirty="0">
              <a:solidFill>
                <a:schemeClr val="bg1"/>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20" name="Rechthoek 19"/>
          <p:cNvSpPr/>
          <p:nvPr/>
        </p:nvSpPr>
        <p:spPr>
          <a:xfrm>
            <a:off x="1528354" y="1478160"/>
            <a:ext cx="2776228" cy="44553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000" dirty="0" smtClean="0">
                <a:solidFill>
                  <a:schemeClr val="accent1">
                    <a:lumMod val="75000"/>
                  </a:schemeClr>
                </a:solidFill>
                <a:latin typeface="Code New Roman" panose="020B0609020204030204" pitchFamily="49" charset="0"/>
                <a:cs typeface="Code New Roman" panose="020B0609020204030204" pitchFamily="49" charset="0"/>
              </a:rPr>
              <a:t>.</a:t>
            </a:r>
            <a:r>
              <a:rPr lang="nl-BE" sz="2000" dirty="0" err="1" smtClean="0">
                <a:solidFill>
                  <a:schemeClr val="accent1">
                    <a:lumMod val="75000"/>
                  </a:schemeClr>
                </a:solidFill>
                <a:latin typeface="Code New Roman" panose="020B0609020204030204" pitchFamily="49" charset="0"/>
                <a:cs typeface="Code New Roman" panose="020B0609020204030204" pitchFamily="49" charset="0"/>
              </a:rPr>
              <a:t>btm-danger</a:t>
            </a:r>
            <a:endParaRPr lang="nl-BE" sz="2000" dirty="0">
              <a:solidFill>
                <a:schemeClr val="accent1">
                  <a:lumMod val="75000"/>
                </a:schemeClr>
              </a:solidFill>
              <a:latin typeface="Code New Roman" panose="020B0609020204030204" pitchFamily="49" charset="0"/>
              <a:cs typeface="Code New Roman" panose="020B0609020204030204" pitchFamily="49" charset="0"/>
            </a:endParaRPr>
          </a:p>
        </p:txBody>
      </p:sp>
      <p:sp>
        <p:nvSpPr>
          <p:cNvPr id="21" name="Rechthoek 20"/>
          <p:cNvSpPr/>
          <p:nvPr/>
        </p:nvSpPr>
        <p:spPr>
          <a:xfrm>
            <a:off x="1528354" y="1997624"/>
            <a:ext cx="2776228" cy="44553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000" dirty="0" smtClean="0">
                <a:solidFill>
                  <a:schemeClr val="accent1">
                    <a:lumMod val="75000"/>
                  </a:schemeClr>
                </a:solidFill>
                <a:latin typeface="Code New Roman" panose="020B0609020204030204" pitchFamily="49" charset="0"/>
                <a:cs typeface="Code New Roman" panose="020B0609020204030204" pitchFamily="49" charset="0"/>
              </a:rPr>
              <a:t>.</a:t>
            </a:r>
            <a:r>
              <a:rPr lang="nl-BE" sz="2000" dirty="0" err="1" smtClean="0">
                <a:solidFill>
                  <a:schemeClr val="accent1">
                    <a:lumMod val="75000"/>
                  </a:schemeClr>
                </a:solidFill>
                <a:latin typeface="Code New Roman" panose="020B0609020204030204" pitchFamily="49" charset="0"/>
                <a:cs typeface="Code New Roman" panose="020B0609020204030204" pitchFamily="49" charset="0"/>
              </a:rPr>
              <a:t>btm-dark</a:t>
            </a:r>
            <a:endParaRPr lang="nl-BE" sz="2000" dirty="0">
              <a:solidFill>
                <a:schemeClr val="accent1">
                  <a:lumMod val="75000"/>
                </a:schemeClr>
              </a:solidFill>
              <a:latin typeface="Code New Roman" panose="020B0609020204030204" pitchFamily="49" charset="0"/>
              <a:cs typeface="Code New Roman" panose="020B0609020204030204" pitchFamily="49" charset="0"/>
            </a:endParaRPr>
          </a:p>
        </p:txBody>
      </p:sp>
      <p:sp>
        <p:nvSpPr>
          <p:cNvPr id="22" name="Rechthoek 21"/>
          <p:cNvSpPr/>
          <p:nvPr/>
        </p:nvSpPr>
        <p:spPr>
          <a:xfrm>
            <a:off x="1528354" y="2517088"/>
            <a:ext cx="2776228" cy="44553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000" dirty="0" smtClean="0">
                <a:solidFill>
                  <a:schemeClr val="accent1">
                    <a:lumMod val="75000"/>
                  </a:schemeClr>
                </a:solidFill>
                <a:latin typeface="Code New Roman" panose="020B0609020204030204" pitchFamily="49" charset="0"/>
                <a:cs typeface="Code New Roman" panose="020B0609020204030204" pitchFamily="49" charset="0"/>
              </a:rPr>
              <a:t>.</a:t>
            </a:r>
            <a:r>
              <a:rPr lang="nl-BE" sz="2000" dirty="0" err="1" smtClean="0">
                <a:solidFill>
                  <a:schemeClr val="accent1">
                    <a:lumMod val="75000"/>
                  </a:schemeClr>
                </a:solidFill>
                <a:latin typeface="Code New Roman" panose="020B0609020204030204" pitchFamily="49" charset="0"/>
                <a:cs typeface="Code New Roman" panose="020B0609020204030204" pitchFamily="49" charset="0"/>
              </a:rPr>
              <a:t>btm</a:t>
            </a:r>
            <a:r>
              <a:rPr lang="nl-BE" sz="2000" dirty="0" smtClean="0">
                <a:solidFill>
                  <a:schemeClr val="accent1">
                    <a:lumMod val="75000"/>
                  </a:schemeClr>
                </a:solidFill>
                <a:latin typeface="Code New Roman" panose="020B0609020204030204" pitchFamily="49" charset="0"/>
                <a:cs typeface="Code New Roman" panose="020B0609020204030204" pitchFamily="49" charset="0"/>
              </a:rPr>
              <a:t>-info</a:t>
            </a:r>
            <a:endParaRPr lang="nl-BE" sz="2000" dirty="0">
              <a:solidFill>
                <a:schemeClr val="accent1">
                  <a:lumMod val="75000"/>
                </a:schemeClr>
              </a:solidFill>
              <a:latin typeface="Code New Roman" panose="020B0609020204030204" pitchFamily="49" charset="0"/>
              <a:cs typeface="Code New Roman" panose="020B0609020204030204" pitchFamily="49" charset="0"/>
            </a:endParaRPr>
          </a:p>
        </p:txBody>
      </p:sp>
      <p:sp>
        <p:nvSpPr>
          <p:cNvPr id="25" name="Rechthoek 24"/>
          <p:cNvSpPr/>
          <p:nvPr/>
        </p:nvSpPr>
        <p:spPr>
          <a:xfrm>
            <a:off x="1528354" y="3036552"/>
            <a:ext cx="2776228" cy="44553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000" dirty="0" smtClean="0">
                <a:solidFill>
                  <a:schemeClr val="accent1">
                    <a:lumMod val="75000"/>
                  </a:schemeClr>
                </a:solidFill>
                <a:latin typeface="Code New Roman" panose="020B0609020204030204" pitchFamily="49" charset="0"/>
                <a:cs typeface="Code New Roman" panose="020B0609020204030204" pitchFamily="49" charset="0"/>
              </a:rPr>
              <a:t>.</a:t>
            </a:r>
            <a:r>
              <a:rPr lang="nl-BE" sz="2000" dirty="0" err="1" smtClean="0">
                <a:solidFill>
                  <a:schemeClr val="accent1">
                    <a:lumMod val="75000"/>
                  </a:schemeClr>
                </a:solidFill>
                <a:latin typeface="Code New Roman" panose="020B0609020204030204" pitchFamily="49" charset="0"/>
                <a:cs typeface="Code New Roman" panose="020B0609020204030204" pitchFamily="49" charset="0"/>
              </a:rPr>
              <a:t>btm</a:t>
            </a:r>
            <a:r>
              <a:rPr lang="nl-BE" sz="2000" dirty="0" smtClean="0">
                <a:solidFill>
                  <a:schemeClr val="accent1">
                    <a:lumMod val="75000"/>
                  </a:schemeClr>
                </a:solidFill>
                <a:latin typeface="Code New Roman" panose="020B0609020204030204" pitchFamily="49" charset="0"/>
                <a:cs typeface="Code New Roman" panose="020B0609020204030204" pitchFamily="49" charset="0"/>
              </a:rPr>
              <a:t>-light</a:t>
            </a:r>
            <a:endParaRPr lang="nl-BE" sz="2000" dirty="0">
              <a:solidFill>
                <a:schemeClr val="accent1">
                  <a:lumMod val="75000"/>
                </a:schemeClr>
              </a:solidFill>
              <a:latin typeface="Code New Roman" panose="020B0609020204030204" pitchFamily="49" charset="0"/>
              <a:cs typeface="Code New Roman" panose="020B0609020204030204" pitchFamily="49" charset="0"/>
            </a:endParaRPr>
          </a:p>
        </p:txBody>
      </p:sp>
      <p:sp>
        <p:nvSpPr>
          <p:cNvPr id="26" name="Rechthoek 25"/>
          <p:cNvSpPr/>
          <p:nvPr/>
        </p:nvSpPr>
        <p:spPr>
          <a:xfrm>
            <a:off x="1528354" y="3556016"/>
            <a:ext cx="2776228" cy="44553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000" dirty="0" smtClean="0">
                <a:solidFill>
                  <a:schemeClr val="accent1">
                    <a:lumMod val="75000"/>
                  </a:schemeClr>
                </a:solidFill>
                <a:latin typeface="Code New Roman" panose="020B0609020204030204" pitchFamily="49" charset="0"/>
                <a:cs typeface="Code New Roman" panose="020B0609020204030204" pitchFamily="49" charset="0"/>
              </a:rPr>
              <a:t>.</a:t>
            </a:r>
            <a:r>
              <a:rPr lang="nl-BE" sz="2000" dirty="0" err="1" smtClean="0">
                <a:solidFill>
                  <a:schemeClr val="accent1">
                    <a:lumMod val="75000"/>
                  </a:schemeClr>
                </a:solidFill>
                <a:latin typeface="Code New Roman" panose="020B0609020204030204" pitchFamily="49" charset="0"/>
                <a:cs typeface="Code New Roman" panose="020B0609020204030204" pitchFamily="49" charset="0"/>
              </a:rPr>
              <a:t>btm</a:t>
            </a:r>
            <a:r>
              <a:rPr lang="nl-BE" sz="2000" dirty="0" smtClean="0">
                <a:solidFill>
                  <a:schemeClr val="accent1">
                    <a:lumMod val="75000"/>
                  </a:schemeClr>
                </a:solidFill>
                <a:latin typeface="Code New Roman" panose="020B0609020204030204" pitchFamily="49" charset="0"/>
                <a:cs typeface="Code New Roman" panose="020B0609020204030204" pitchFamily="49" charset="0"/>
              </a:rPr>
              <a:t>-link</a:t>
            </a:r>
            <a:endParaRPr lang="nl-BE" sz="2000" dirty="0">
              <a:solidFill>
                <a:schemeClr val="accent1">
                  <a:lumMod val="75000"/>
                </a:schemeClr>
              </a:solidFill>
              <a:latin typeface="Code New Roman" panose="020B0609020204030204" pitchFamily="49" charset="0"/>
              <a:cs typeface="Code New Roman" panose="020B0609020204030204" pitchFamily="49" charset="0"/>
            </a:endParaRPr>
          </a:p>
        </p:txBody>
      </p:sp>
      <p:sp>
        <p:nvSpPr>
          <p:cNvPr id="27" name="Rechthoek 26"/>
          <p:cNvSpPr/>
          <p:nvPr/>
        </p:nvSpPr>
        <p:spPr>
          <a:xfrm>
            <a:off x="1528354" y="4075480"/>
            <a:ext cx="2776228" cy="44553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000" dirty="0" smtClean="0">
                <a:solidFill>
                  <a:schemeClr val="accent1">
                    <a:lumMod val="75000"/>
                  </a:schemeClr>
                </a:solidFill>
                <a:latin typeface="Code New Roman" panose="020B0609020204030204" pitchFamily="49" charset="0"/>
                <a:cs typeface="Code New Roman" panose="020B0609020204030204" pitchFamily="49" charset="0"/>
              </a:rPr>
              <a:t>.</a:t>
            </a:r>
            <a:r>
              <a:rPr lang="nl-BE" sz="2000" dirty="0" err="1" smtClean="0">
                <a:solidFill>
                  <a:schemeClr val="accent1">
                    <a:lumMod val="75000"/>
                  </a:schemeClr>
                </a:solidFill>
                <a:latin typeface="Code New Roman" panose="020B0609020204030204" pitchFamily="49" charset="0"/>
                <a:cs typeface="Code New Roman" panose="020B0609020204030204" pitchFamily="49" charset="0"/>
              </a:rPr>
              <a:t>btm</a:t>
            </a:r>
            <a:r>
              <a:rPr lang="nl-BE" sz="2000" dirty="0" smtClean="0">
                <a:solidFill>
                  <a:schemeClr val="accent1">
                    <a:lumMod val="75000"/>
                  </a:schemeClr>
                </a:solidFill>
                <a:latin typeface="Code New Roman" panose="020B0609020204030204" pitchFamily="49" charset="0"/>
                <a:cs typeface="Code New Roman" panose="020B0609020204030204" pitchFamily="49" charset="0"/>
              </a:rPr>
              <a:t>-</a:t>
            </a:r>
            <a:r>
              <a:rPr lang="nl-BE" sz="2000" dirty="0" err="1" smtClean="0">
                <a:solidFill>
                  <a:schemeClr val="accent1">
                    <a:lumMod val="75000"/>
                  </a:schemeClr>
                </a:solidFill>
                <a:latin typeface="Code New Roman" panose="020B0609020204030204" pitchFamily="49" charset="0"/>
                <a:cs typeface="Code New Roman" panose="020B0609020204030204" pitchFamily="49" charset="0"/>
              </a:rPr>
              <a:t>outline</a:t>
            </a:r>
            <a:r>
              <a:rPr lang="nl-BE" sz="2000" dirty="0" smtClean="0">
                <a:solidFill>
                  <a:schemeClr val="accent1">
                    <a:lumMod val="75000"/>
                  </a:schemeClr>
                </a:solidFill>
                <a:latin typeface="Code New Roman" panose="020B0609020204030204" pitchFamily="49" charset="0"/>
                <a:cs typeface="Code New Roman" panose="020B0609020204030204" pitchFamily="49" charset="0"/>
              </a:rPr>
              <a:t>-info</a:t>
            </a:r>
            <a:endParaRPr lang="nl-BE" sz="2000" dirty="0">
              <a:solidFill>
                <a:schemeClr val="accent1">
                  <a:lumMod val="75000"/>
                </a:schemeClr>
              </a:solidFill>
              <a:latin typeface="Code New Roman" panose="020B0609020204030204" pitchFamily="49" charset="0"/>
              <a:cs typeface="Code New Roman" panose="020B0609020204030204" pitchFamily="49" charset="0"/>
            </a:endParaRPr>
          </a:p>
        </p:txBody>
      </p:sp>
      <p:sp>
        <p:nvSpPr>
          <p:cNvPr id="28" name="Rechthoek 27"/>
          <p:cNvSpPr/>
          <p:nvPr/>
        </p:nvSpPr>
        <p:spPr>
          <a:xfrm>
            <a:off x="1528354" y="4583666"/>
            <a:ext cx="2776228" cy="44553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000" dirty="0" smtClean="0">
                <a:solidFill>
                  <a:schemeClr val="accent1">
                    <a:lumMod val="75000"/>
                  </a:schemeClr>
                </a:solidFill>
                <a:latin typeface="Code New Roman" panose="020B0609020204030204" pitchFamily="49" charset="0"/>
                <a:cs typeface="Code New Roman" panose="020B0609020204030204" pitchFamily="49" charset="0"/>
              </a:rPr>
              <a:t>.</a:t>
            </a:r>
            <a:r>
              <a:rPr lang="nl-BE" sz="2000" dirty="0" err="1" smtClean="0">
                <a:solidFill>
                  <a:schemeClr val="accent1">
                    <a:lumMod val="75000"/>
                  </a:schemeClr>
                </a:solidFill>
                <a:latin typeface="Code New Roman" panose="020B0609020204030204" pitchFamily="49" charset="0"/>
                <a:cs typeface="Code New Roman" panose="020B0609020204030204" pitchFamily="49" charset="0"/>
              </a:rPr>
              <a:t>btm-primary</a:t>
            </a:r>
            <a:endParaRPr lang="nl-BE" sz="2000" dirty="0">
              <a:solidFill>
                <a:schemeClr val="accent1">
                  <a:lumMod val="75000"/>
                </a:schemeClr>
              </a:solidFill>
              <a:latin typeface="Code New Roman" panose="020B0609020204030204" pitchFamily="49" charset="0"/>
              <a:cs typeface="Code New Roman" panose="020B0609020204030204" pitchFamily="49" charset="0"/>
            </a:endParaRPr>
          </a:p>
        </p:txBody>
      </p:sp>
      <p:sp>
        <p:nvSpPr>
          <p:cNvPr id="29" name="Rechthoek 28"/>
          <p:cNvSpPr/>
          <p:nvPr/>
        </p:nvSpPr>
        <p:spPr>
          <a:xfrm>
            <a:off x="1528354" y="5103130"/>
            <a:ext cx="2776228" cy="44553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000" dirty="0" smtClean="0">
                <a:solidFill>
                  <a:schemeClr val="accent1">
                    <a:lumMod val="75000"/>
                  </a:schemeClr>
                </a:solidFill>
                <a:latin typeface="Code New Roman" panose="020B0609020204030204" pitchFamily="49" charset="0"/>
                <a:cs typeface="Code New Roman" panose="020B0609020204030204" pitchFamily="49" charset="0"/>
              </a:rPr>
              <a:t>.</a:t>
            </a:r>
            <a:r>
              <a:rPr lang="nl-BE" sz="2000" dirty="0" err="1" smtClean="0">
                <a:solidFill>
                  <a:schemeClr val="accent1">
                    <a:lumMod val="75000"/>
                  </a:schemeClr>
                </a:solidFill>
                <a:latin typeface="Code New Roman" panose="020B0609020204030204" pitchFamily="49" charset="0"/>
                <a:cs typeface="Code New Roman" panose="020B0609020204030204" pitchFamily="49" charset="0"/>
              </a:rPr>
              <a:t>btm-secondary</a:t>
            </a:r>
            <a:endParaRPr lang="nl-BE" sz="2000" dirty="0">
              <a:solidFill>
                <a:schemeClr val="accent1">
                  <a:lumMod val="75000"/>
                </a:schemeClr>
              </a:solidFill>
              <a:latin typeface="Code New Roman" panose="020B0609020204030204" pitchFamily="49" charset="0"/>
              <a:cs typeface="Code New Roman" panose="020B0609020204030204" pitchFamily="49" charset="0"/>
            </a:endParaRPr>
          </a:p>
        </p:txBody>
      </p:sp>
      <p:sp>
        <p:nvSpPr>
          <p:cNvPr id="30" name="Rechthoek 29"/>
          <p:cNvSpPr/>
          <p:nvPr/>
        </p:nvSpPr>
        <p:spPr>
          <a:xfrm>
            <a:off x="1528354" y="5622594"/>
            <a:ext cx="2776228" cy="44553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000" dirty="0" smtClean="0">
                <a:solidFill>
                  <a:schemeClr val="accent1">
                    <a:lumMod val="75000"/>
                  </a:schemeClr>
                </a:solidFill>
                <a:latin typeface="Code New Roman" panose="020B0609020204030204" pitchFamily="49" charset="0"/>
                <a:cs typeface="Code New Roman" panose="020B0609020204030204" pitchFamily="49" charset="0"/>
              </a:rPr>
              <a:t>.</a:t>
            </a:r>
            <a:r>
              <a:rPr lang="nl-BE" sz="2000" dirty="0" err="1" smtClean="0">
                <a:solidFill>
                  <a:schemeClr val="accent1">
                    <a:lumMod val="75000"/>
                  </a:schemeClr>
                </a:solidFill>
                <a:latin typeface="Code New Roman" panose="020B0609020204030204" pitchFamily="49" charset="0"/>
                <a:cs typeface="Code New Roman" panose="020B0609020204030204" pitchFamily="49" charset="0"/>
              </a:rPr>
              <a:t>btm-success</a:t>
            </a:r>
            <a:endParaRPr lang="nl-BE" sz="2000" dirty="0">
              <a:solidFill>
                <a:schemeClr val="accent1">
                  <a:lumMod val="75000"/>
                </a:schemeClr>
              </a:solidFill>
              <a:latin typeface="Code New Roman" panose="020B0609020204030204" pitchFamily="49" charset="0"/>
              <a:cs typeface="Code New Roman" panose="020B0609020204030204" pitchFamily="49" charset="0"/>
            </a:endParaRPr>
          </a:p>
        </p:txBody>
      </p:sp>
      <p:sp>
        <p:nvSpPr>
          <p:cNvPr id="31" name="Rechthoek 30"/>
          <p:cNvSpPr/>
          <p:nvPr/>
        </p:nvSpPr>
        <p:spPr>
          <a:xfrm>
            <a:off x="1528354" y="6142058"/>
            <a:ext cx="2776228" cy="445531"/>
          </a:xfrm>
          <a:prstGeom prst="rect">
            <a:avLst/>
          </a:prstGeom>
          <a:solidFill>
            <a:schemeClr val="bg1"/>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000" dirty="0" smtClean="0">
                <a:solidFill>
                  <a:schemeClr val="accent1">
                    <a:lumMod val="75000"/>
                  </a:schemeClr>
                </a:solidFill>
                <a:latin typeface="Code New Roman" panose="020B0609020204030204" pitchFamily="49" charset="0"/>
                <a:cs typeface="Code New Roman" panose="020B0609020204030204" pitchFamily="49" charset="0"/>
              </a:rPr>
              <a:t>.</a:t>
            </a:r>
            <a:r>
              <a:rPr lang="nl-BE" sz="2000" dirty="0" err="1" smtClean="0">
                <a:solidFill>
                  <a:schemeClr val="accent1">
                    <a:lumMod val="75000"/>
                  </a:schemeClr>
                </a:solidFill>
                <a:latin typeface="Code New Roman" panose="020B0609020204030204" pitchFamily="49" charset="0"/>
                <a:cs typeface="Code New Roman" panose="020B0609020204030204" pitchFamily="49" charset="0"/>
              </a:rPr>
              <a:t>btm-warning</a:t>
            </a:r>
            <a:endParaRPr lang="nl-BE" sz="2000" dirty="0">
              <a:solidFill>
                <a:schemeClr val="accent1">
                  <a:lumMod val="75000"/>
                </a:schemeClr>
              </a:solidFill>
              <a:latin typeface="Code New Roman" panose="020B0609020204030204" pitchFamily="49" charset="0"/>
              <a:cs typeface="Code New Roman" panose="020B0609020204030204" pitchFamily="49" charset="0"/>
            </a:endParaRPr>
          </a:p>
        </p:txBody>
      </p:sp>
      <p:pic>
        <p:nvPicPr>
          <p:cNvPr id="32" name="Afbeelding 31"/>
          <p:cNvPicPr/>
          <p:nvPr/>
        </p:nvPicPr>
        <p:blipFill rotWithShape="1">
          <a:blip r:embed="rId5">
            <a:extLst>
              <a:ext uri="{28A0092B-C50C-407E-A947-70E740481C1C}">
                <a14:useLocalDpi xmlns:a14="http://schemas.microsoft.com/office/drawing/2010/main" val="0"/>
              </a:ext>
            </a:extLst>
          </a:blip>
          <a:srcRect l="24099" t="50940" r="26694" b="38222"/>
          <a:stretch/>
        </p:blipFill>
        <p:spPr bwMode="auto">
          <a:xfrm>
            <a:off x="7485473" y="1474765"/>
            <a:ext cx="4548483" cy="463110"/>
          </a:xfrm>
          <a:prstGeom prst="rect">
            <a:avLst/>
          </a:prstGeom>
          <a:ln>
            <a:noFill/>
          </a:ln>
          <a:extLst>
            <a:ext uri="{53640926-AAD7-44D8-BBD7-CCE9431645EC}">
              <a14:shadowObscured xmlns:a14="http://schemas.microsoft.com/office/drawing/2010/main"/>
            </a:ext>
          </a:extLst>
        </p:spPr>
      </p:pic>
      <p:pic>
        <p:nvPicPr>
          <p:cNvPr id="33" name="Afbeelding 32"/>
          <p:cNvPicPr/>
          <p:nvPr/>
        </p:nvPicPr>
        <p:blipFill rotWithShape="1">
          <a:blip r:embed="rId6">
            <a:extLst>
              <a:ext uri="{28A0092B-C50C-407E-A947-70E740481C1C}">
                <a14:useLocalDpi xmlns:a14="http://schemas.microsoft.com/office/drawing/2010/main" val="0"/>
              </a:ext>
            </a:extLst>
          </a:blip>
          <a:srcRect l="24266" t="50940" r="26526" b="38222"/>
          <a:stretch/>
        </p:blipFill>
        <p:spPr bwMode="auto">
          <a:xfrm>
            <a:off x="7493262" y="1993189"/>
            <a:ext cx="4548483" cy="463110"/>
          </a:xfrm>
          <a:prstGeom prst="rect">
            <a:avLst/>
          </a:prstGeom>
          <a:ln>
            <a:noFill/>
          </a:ln>
          <a:extLst>
            <a:ext uri="{53640926-AAD7-44D8-BBD7-CCE9431645EC}">
              <a14:shadowObscured xmlns:a14="http://schemas.microsoft.com/office/drawing/2010/main"/>
            </a:ext>
          </a:extLst>
        </p:spPr>
      </p:pic>
      <p:pic>
        <p:nvPicPr>
          <p:cNvPr id="34" name="Afbeelding 33"/>
          <p:cNvPicPr/>
          <p:nvPr/>
        </p:nvPicPr>
        <p:blipFill rotWithShape="1">
          <a:blip r:embed="rId7">
            <a:extLst>
              <a:ext uri="{28A0092B-C50C-407E-A947-70E740481C1C}">
                <a14:useLocalDpi xmlns:a14="http://schemas.microsoft.com/office/drawing/2010/main" val="0"/>
              </a:ext>
            </a:extLst>
          </a:blip>
          <a:srcRect l="24267" t="50940" r="26694" b="38222"/>
          <a:stretch/>
        </p:blipFill>
        <p:spPr bwMode="auto">
          <a:xfrm>
            <a:off x="7493262" y="2508298"/>
            <a:ext cx="4532906" cy="463110"/>
          </a:xfrm>
          <a:prstGeom prst="rect">
            <a:avLst/>
          </a:prstGeom>
          <a:ln>
            <a:noFill/>
          </a:ln>
          <a:extLst>
            <a:ext uri="{53640926-AAD7-44D8-BBD7-CCE9431645EC}">
              <a14:shadowObscured xmlns:a14="http://schemas.microsoft.com/office/drawing/2010/main"/>
            </a:ext>
          </a:extLst>
        </p:spPr>
      </p:pic>
      <p:pic>
        <p:nvPicPr>
          <p:cNvPr id="35" name="Afbeelding 34"/>
          <p:cNvPicPr/>
          <p:nvPr/>
        </p:nvPicPr>
        <p:blipFill rotWithShape="1">
          <a:blip r:embed="rId8">
            <a:extLst>
              <a:ext uri="{28A0092B-C50C-407E-A947-70E740481C1C}">
                <a14:useLocalDpi xmlns:a14="http://schemas.microsoft.com/office/drawing/2010/main" val="0"/>
              </a:ext>
            </a:extLst>
          </a:blip>
          <a:srcRect l="24267" t="50578" r="26694" b="37861"/>
          <a:stretch/>
        </p:blipFill>
        <p:spPr bwMode="auto">
          <a:xfrm>
            <a:off x="7493262" y="3020181"/>
            <a:ext cx="4532906" cy="493985"/>
          </a:xfrm>
          <a:prstGeom prst="rect">
            <a:avLst/>
          </a:prstGeom>
          <a:ln>
            <a:noFill/>
          </a:ln>
          <a:extLst>
            <a:ext uri="{53640926-AAD7-44D8-BBD7-CCE9431645EC}">
              <a14:shadowObscured xmlns:a14="http://schemas.microsoft.com/office/drawing/2010/main"/>
            </a:ext>
          </a:extLst>
        </p:spPr>
      </p:pic>
      <p:pic>
        <p:nvPicPr>
          <p:cNvPr id="36" name="Afbeelding 35"/>
          <p:cNvPicPr/>
          <p:nvPr/>
        </p:nvPicPr>
        <p:blipFill rotWithShape="1">
          <a:blip r:embed="rId9">
            <a:extLst>
              <a:ext uri="{28A0092B-C50C-407E-A947-70E740481C1C}">
                <a14:useLocalDpi xmlns:a14="http://schemas.microsoft.com/office/drawing/2010/main" val="0"/>
              </a:ext>
            </a:extLst>
          </a:blip>
          <a:srcRect l="24267" t="50578" r="26694" b="37861"/>
          <a:stretch/>
        </p:blipFill>
        <p:spPr bwMode="auto">
          <a:xfrm>
            <a:off x="7493262" y="3560893"/>
            <a:ext cx="4532906" cy="493985"/>
          </a:xfrm>
          <a:prstGeom prst="rect">
            <a:avLst/>
          </a:prstGeom>
          <a:ln>
            <a:noFill/>
          </a:ln>
          <a:extLst>
            <a:ext uri="{53640926-AAD7-44D8-BBD7-CCE9431645EC}">
              <a14:shadowObscured xmlns:a14="http://schemas.microsoft.com/office/drawing/2010/main"/>
            </a:ext>
          </a:extLst>
        </p:spPr>
      </p:pic>
      <p:pic>
        <p:nvPicPr>
          <p:cNvPr id="37" name="Afbeelding 36"/>
          <p:cNvPicPr/>
          <p:nvPr/>
        </p:nvPicPr>
        <p:blipFill rotWithShape="1">
          <a:blip r:embed="rId10">
            <a:extLst>
              <a:ext uri="{28A0092B-C50C-407E-A947-70E740481C1C}">
                <a14:useLocalDpi xmlns:a14="http://schemas.microsoft.com/office/drawing/2010/main" val="0"/>
              </a:ext>
            </a:extLst>
          </a:blip>
          <a:srcRect l="24436" t="50940" r="26525" b="37861"/>
          <a:stretch/>
        </p:blipFill>
        <p:spPr bwMode="auto">
          <a:xfrm>
            <a:off x="7501050" y="4119210"/>
            <a:ext cx="4532906" cy="478547"/>
          </a:xfrm>
          <a:prstGeom prst="rect">
            <a:avLst/>
          </a:prstGeom>
          <a:ln>
            <a:noFill/>
          </a:ln>
          <a:extLst>
            <a:ext uri="{53640926-AAD7-44D8-BBD7-CCE9431645EC}">
              <a14:shadowObscured xmlns:a14="http://schemas.microsoft.com/office/drawing/2010/main"/>
            </a:ext>
          </a:extLst>
        </p:spPr>
      </p:pic>
      <p:pic>
        <p:nvPicPr>
          <p:cNvPr id="38" name="Afbeelding 37"/>
          <p:cNvPicPr/>
          <p:nvPr/>
        </p:nvPicPr>
        <p:blipFill rotWithShape="1">
          <a:blip r:embed="rId11">
            <a:extLst>
              <a:ext uri="{28A0092B-C50C-407E-A947-70E740481C1C}">
                <a14:useLocalDpi xmlns:a14="http://schemas.microsoft.com/office/drawing/2010/main" val="0"/>
              </a:ext>
            </a:extLst>
          </a:blip>
          <a:srcRect l="12223" t="43066" r="15876" b="43209"/>
          <a:stretch/>
        </p:blipFill>
        <p:spPr bwMode="auto">
          <a:xfrm>
            <a:off x="7508839" y="4654227"/>
            <a:ext cx="4532906" cy="456936"/>
          </a:xfrm>
          <a:prstGeom prst="rect">
            <a:avLst/>
          </a:prstGeom>
          <a:ln>
            <a:noFill/>
          </a:ln>
          <a:extLst>
            <a:ext uri="{53640926-AAD7-44D8-BBD7-CCE9431645EC}">
              <a14:shadowObscured xmlns:a14="http://schemas.microsoft.com/office/drawing/2010/main"/>
            </a:ext>
          </a:extLst>
        </p:spPr>
      </p:pic>
      <p:pic>
        <p:nvPicPr>
          <p:cNvPr id="39" name="Afbeelding 38"/>
          <p:cNvPicPr/>
          <p:nvPr/>
        </p:nvPicPr>
        <p:blipFill rotWithShape="1">
          <a:blip r:embed="rId12">
            <a:extLst>
              <a:ext uri="{28A0092B-C50C-407E-A947-70E740481C1C}">
                <a14:useLocalDpi xmlns:a14="http://schemas.microsoft.com/office/drawing/2010/main" val="0"/>
              </a:ext>
            </a:extLst>
          </a:blip>
          <a:srcRect l="12817" t="43823" r="16172" b="43219"/>
          <a:stretch/>
        </p:blipFill>
        <p:spPr bwMode="auto">
          <a:xfrm>
            <a:off x="7501050" y="5177077"/>
            <a:ext cx="4532906" cy="437382"/>
          </a:xfrm>
          <a:prstGeom prst="rect">
            <a:avLst/>
          </a:prstGeom>
          <a:ln>
            <a:noFill/>
          </a:ln>
          <a:extLst>
            <a:ext uri="{53640926-AAD7-44D8-BBD7-CCE9431645EC}">
              <a14:shadowObscured xmlns:a14="http://schemas.microsoft.com/office/drawing/2010/main"/>
            </a:ext>
          </a:extLst>
        </p:spPr>
      </p:pic>
      <p:pic>
        <p:nvPicPr>
          <p:cNvPr id="40" name="Afbeelding 39"/>
          <p:cNvPicPr/>
          <p:nvPr/>
        </p:nvPicPr>
        <p:blipFill rotWithShape="1">
          <a:blip r:embed="rId13">
            <a:extLst>
              <a:ext uri="{28A0092B-C50C-407E-A947-70E740481C1C}">
                <a14:useLocalDpi xmlns:a14="http://schemas.microsoft.com/office/drawing/2010/main" val="0"/>
              </a:ext>
            </a:extLst>
          </a:blip>
          <a:srcRect l="12817" t="44205" r="16354" b="42833"/>
          <a:stretch/>
        </p:blipFill>
        <p:spPr bwMode="auto">
          <a:xfrm>
            <a:off x="7501050" y="5657599"/>
            <a:ext cx="4532906" cy="438411"/>
          </a:xfrm>
          <a:prstGeom prst="rect">
            <a:avLst/>
          </a:prstGeom>
          <a:ln>
            <a:noFill/>
          </a:ln>
          <a:extLst>
            <a:ext uri="{53640926-AAD7-44D8-BBD7-CCE9431645EC}">
              <a14:shadowObscured xmlns:a14="http://schemas.microsoft.com/office/drawing/2010/main"/>
            </a:ext>
          </a:extLst>
        </p:spPr>
      </p:pic>
      <p:pic>
        <p:nvPicPr>
          <p:cNvPr id="41" name="Afbeelding 40"/>
          <p:cNvPicPr/>
          <p:nvPr/>
        </p:nvPicPr>
        <p:blipFill rotWithShape="1">
          <a:blip r:embed="rId14">
            <a:extLst>
              <a:ext uri="{28A0092B-C50C-407E-A947-70E740481C1C}">
                <a14:useLocalDpi xmlns:a14="http://schemas.microsoft.com/office/drawing/2010/main" val="0"/>
              </a:ext>
            </a:extLst>
          </a:blip>
          <a:srcRect l="12817" t="43823" r="16376" b="42838"/>
          <a:stretch/>
        </p:blipFill>
        <p:spPr bwMode="auto">
          <a:xfrm>
            <a:off x="7501050" y="6131939"/>
            <a:ext cx="4532906" cy="4517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8232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176</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1200329"/>
          </a:xfrm>
          <a:prstGeom prst="rect">
            <a:avLst/>
          </a:prstGeom>
          <a:noFill/>
        </p:spPr>
        <p:txBody>
          <a:bodyPr wrap="square" rtlCol="0">
            <a:spAutoFit/>
          </a:bodyPr>
          <a:lstStyle/>
          <a:p>
            <a:pPr marL="534988" indent="-534988">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Maak </a:t>
            </a:r>
            <a:r>
              <a:rPr lang="nl-BE" sz="2400" dirty="0">
                <a:latin typeface="+mj-lt"/>
                <a:cs typeface="Code New Roman" panose="020B0609020204030204" pitchFamily="49" charset="0"/>
              </a:rPr>
              <a:t>de knop om het modaal dialoogvenster te openen op dezelfde manier op als de knop om het venster te sluiten. Zorg er wel voor dat de knop breed </a:t>
            </a:r>
            <a:r>
              <a:rPr lang="nl-BE" sz="2400" dirty="0" smtClean="0">
                <a:latin typeface="+mj-lt"/>
                <a:cs typeface="Code New Roman" panose="020B0609020204030204" pitchFamily="49" charset="0"/>
              </a:rPr>
              <a:t>genoeg </a:t>
            </a:r>
            <a:r>
              <a:rPr lang="nl-BE" sz="2400" dirty="0">
                <a:latin typeface="+mj-lt"/>
                <a:cs typeface="Code New Roman" panose="020B0609020204030204" pitchFamily="49" charset="0"/>
              </a:rPr>
              <a:t>is, zodat de tekst er netjes in past.</a:t>
            </a: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stap9 </a:t>
            </a:r>
            <a:endParaRPr lang="nl-BE" dirty="0">
              <a:solidFill>
                <a:schemeClr val="accent2">
                  <a:lumMod val="75000"/>
                </a:schemeClr>
              </a:solidFill>
            </a:endParaRPr>
          </a:p>
        </p:txBody>
      </p:sp>
      <p:sp>
        <p:nvSpPr>
          <p:cNvPr id="19"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11.6 Een draaimolen van foto’s</a:t>
            </a:r>
            <a:endParaRPr lang="nl-BE" dirty="0">
              <a:solidFill>
                <a:schemeClr val="bg1"/>
              </a:solidFill>
            </a:endParaRPr>
          </a:p>
        </p:txBody>
      </p:sp>
      <p:pic>
        <p:nvPicPr>
          <p:cNvPr id="20" name="Afbeelding 19"/>
          <p:cNvPicPr/>
          <p:nvPr/>
        </p:nvPicPr>
        <p:blipFill rotWithShape="1">
          <a:blip r:embed="rId5" cstate="print">
            <a:extLst>
              <a:ext uri="{28A0092B-C50C-407E-A947-70E740481C1C}">
                <a14:useLocalDpi xmlns:a14="http://schemas.microsoft.com/office/drawing/2010/main" val="0"/>
              </a:ext>
            </a:extLst>
          </a:blip>
          <a:srcRect l="7869" t="59582" r="8737" b="29077"/>
          <a:stretch/>
        </p:blipFill>
        <p:spPr bwMode="auto">
          <a:xfrm>
            <a:off x="2062066" y="3929798"/>
            <a:ext cx="8780106" cy="7355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69716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177</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83099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a:latin typeface="+mj-lt"/>
                <a:cs typeface="Code New Roman" panose="020B0609020204030204" pitchFamily="49" charset="0"/>
              </a:rPr>
              <a:t>Vervang de afbeelding in </a:t>
            </a:r>
            <a:r>
              <a:rPr lang="nl-BE" sz="2400" dirty="0" err="1">
                <a:solidFill>
                  <a:schemeClr val="accent6"/>
                </a:solidFill>
                <a:latin typeface="Code New Roman" panose="020B0609020204030204" pitchFamily="49" charset="0"/>
                <a:cs typeface="Code New Roman" panose="020B0609020204030204" pitchFamily="49" charset="0"/>
              </a:rPr>
              <a:t>modal</a:t>
            </a:r>
            <a:r>
              <a:rPr lang="nl-BE" sz="2400" dirty="0">
                <a:solidFill>
                  <a:schemeClr val="accent6"/>
                </a:solidFill>
                <a:latin typeface="Code New Roman" panose="020B0609020204030204" pitchFamily="49" charset="0"/>
                <a:cs typeface="Code New Roman" panose="020B0609020204030204" pitchFamily="49" charset="0"/>
              </a:rPr>
              <a:t>-body</a:t>
            </a:r>
            <a:r>
              <a:rPr lang="nl-BE" sz="2400" dirty="0">
                <a:latin typeface="+mj-lt"/>
                <a:cs typeface="Code New Roman" panose="020B0609020204030204" pitchFamily="49" charset="0"/>
              </a:rPr>
              <a:t> door de volgende code voor het </a:t>
            </a:r>
            <a:r>
              <a:rPr lang="nl-BE" sz="2400" dirty="0" smtClean="0">
                <a:latin typeface="+mj-lt"/>
                <a:cs typeface="Code New Roman" panose="020B0609020204030204" pitchFamily="49" charset="0"/>
              </a:rPr>
              <a:t>weergeven </a:t>
            </a:r>
            <a:r>
              <a:rPr lang="nl-BE" sz="2400" dirty="0">
                <a:latin typeface="+mj-lt"/>
                <a:cs typeface="Code New Roman" panose="020B0609020204030204" pitchFamily="49" charset="0"/>
              </a:rPr>
              <a:t>van een carrousel. Vul de code zelf aan voor alle 10 </a:t>
            </a:r>
            <a:r>
              <a:rPr lang="nl-BE" sz="2400" dirty="0" smtClean="0">
                <a:latin typeface="+mj-lt"/>
                <a:cs typeface="Code New Roman" panose="020B0609020204030204" pitchFamily="49" charset="0"/>
              </a:rPr>
              <a:t>foto’s.</a:t>
            </a:r>
            <a:endParaRPr lang="nl-BE" sz="2400" dirty="0">
              <a:latin typeface="+mj-lt"/>
              <a:cs typeface="Code New Roman" panose="020B0609020204030204" pitchFamily="49" charset="0"/>
            </a:endParaRP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stap9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305756320"/>
              </p:ext>
            </p:extLst>
          </p:nvPr>
        </p:nvGraphicFramePr>
        <p:xfrm>
          <a:off x="1412868" y="2564612"/>
          <a:ext cx="10578707" cy="414528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6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78</a:t>
                      </a:r>
                    </a:p>
                    <a:p>
                      <a:pPr algn="r">
                        <a:lnSpc>
                          <a:spcPct val="100000"/>
                        </a:lnSpc>
                        <a:spcAft>
                          <a:spcPts val="0"/>
                        </a:spcAft>
                      </a:pPr>
                      <a:r>
                        <a:rPr lang="nl-BE" sz="1600" b="0" dirty="0" smtClean="0">
                          <a:effectLst/>
                          <a:latin typeface="+mn-lt"/>
                          <a:ea typeface="+mn-ea"/>
                          <a:cs typeface="+mn-cs"/>
                        </a:rPr>
                        <a:t>79</a:t>
                      </a:r>
                    </a:p>
                    <a:p>
                      <a:pPr algn="r">
                        <a:lnSpc>
                          <a:spcPct val="100000"/>
                        </a:lnSpc>
                        <a:spcAft>
                          <a:spcPts val="0"/>
                        </a:spcAft>
                      </a:pPr>
                      <a:r>
                        <a:rPr lang="nl-BE" sz="1600" b="0" dirty="0" smtClean="0">
                          <a:effectLst/>
                          <a:latin typeface="+mn-lt"/>
                          <a:ea typeface="+mn-ea"/>
                          <a:cs typeface="+mn-cs"/>
                        </a:rPr>
                        <a:t>80</a:t>
                      </a:r>
                      <a:br>
                        <a:rPr lang="nl-BE" sz="1600" b="0" dirty="0" smtClean="0">
                          <a:effectLst/>
                          <a:latin typeface="+mn-lt"/>
                          <a:ea typeface="+mn-ea"/>
                          <a:cs typeface="+mn-cs"/>
                        </a:rPr>
                      </a:br>
                      <a:r>
                        <a:rPr lang="nl-BE" sz="1600" b="0" dirty="0" smtClean="0">
                          <a:effectLst/>
                          <a:latin typeface="+mn-lt"/>
                          <a:ea typeface="+mn-ea"/>
                          <a:cs typeface="+mn-cs"/>
                        </a:rPr>
                        <a:t>81</a:t>
                      </a:r>
                      <a:br>
                        <a:rPr lang="nl-BE" sz="1600" b="0" dirty="0" smtClean="0">
                          <a:effectLst/>
                          <a:latin typeface="+mn-lt"/>
                          <a:ea typeface="+mn-ea"/>
                          <a:cs typeface="+mn-cs"/>
                        </a:rPr>
                      </a:br>
                      <a:r>
                        <a:rPr lang="nl-BE" sz="1600" b="0" dirty="0" smtClean="0">
                          <a:effectLst/>
                          <a:latin typeface="+mn-lt"/>
                          <a:ea typeface="+mn-ea"/>
                          <a:cs typeface="+mn-cs"/>
                        </a:rPr>
                        <a:t>82</a:t>
                      </a:r>
                      <a:br>
                        <a:rPr lang="nl-BE" sz="1600" b="0" dirty="0" smtClean="0">
                          <a:effectLst/>
                          <a:latin typeface="+mn-lt"/>
                          <a:ea typeface="+mn-ea"/>
                          <a:cs typeface="+mn-cs"/>
                        </a:rPr>
                      </a:br>
                      <a:r>
                        <a:rPr lang="nl-BE" sz="1600" b="0" dirty="0" smtClean="0">
                          <a:effectLst/>
                          <a:latin typeface="+mn-lt"/>
                          <a:ea typeface="+mn-ea"/>
                          <a:cs typeface="+mn-cs"/>
                        </a:rPr>
                        <a:t/>
                      </a:r>
                      <a:br>
                        <a:rPr lang="nl-BE" sz="1600" b="0" dirty="0" smtClean="0">
                          <a:effectLst/>
                          <a:latin typeface="+mn-lt"/>
                          <a:ea typeface="+mn-ea"/>
                          <a:cs typeface="+mn-cs"/>
                        </a:rPr>
                      </a:br>
                      <a:r>
                        <a:rPr lang="nl-BE" sz="1600" b="0" dirty="0" smtClean="0">
                          <a:effectLst/>
                          <a:latin typeface="+mn-lt"/>
                          <a:ea typeface="+mn-ea"/>
                          <a:cs typeface="+mn-cs"/>
                        </a:rPr>
                        <a:t>83</a:t>
                      </a:r>
                      <a:br>
                        <a:rPr lang="nl-BE" sz="1600" b="0" dirty="0" smtClean="0">
                          <a:effectLst/>
                          <a:latin typeface="+mn-lt"/>
                          <a:ea typeface="+mn-ea"/>
                          <a:cs typeface="+mn-cs"/>
                        </a:rPr>
                      </a:br>
                      <a:r>
                        <a:rPr lang="nl-BE" sz="1600" b="0" dirty="0" smtClean="0">
                          <a:effectLst/>
                          <a:latin typeface="+mn-lt"/>
                          <a:ea typeface="+mn-ea"/>
                          <a:cs typeface="+mn-cs"/>
                        </a:rPr>
                        <a:t>84</a:t>
                      </a:r>
                      <a:br>
                        <a:rPr lang="nl-BE" sz="1600" b="0" dirty="0" smtClean="0">
                          <a:effectLst/>
                          <a:latin typeface="+mn-lt"/>
                          <a:ea typeface="+mn-ea"/>
                          <a:cs typeface="+mn-cs"/>
                        </a:rPr>
                      </a:br>
                      <a:r>
                        <a:rPr lang="nl-BE" sz="1600" b="0" dirty="0" smtClean="0">
                          <a:effectLst/>
                          <a:latin typeface="+mn-lt"/>
                          <a:ea typeface="+mn-ea"/>
                          <a:cs typeface="+mn-cs"/>
                        </a:rPr>
                        <a:t>85</a:t>
                      </a:r>
                      <a:br>
                        <a:rPr lang="nl-BE" sz="1600" b="0" dirty="0" smtClean="0">
                          <a:effectLst/>
                          <a:latin typeface="+mn-lt"/>
                          <a:ea typeface="+mn-ea"/>
                          <a:cs typeface="+mn-cs"/>
                        </a:rPr>
                      </a:br>
                      <a:r>
                        <a:rPr lang="nl-BE" sz="1600" b="0" dirty="0" smtClean="0">
                          <a:effectLst/>
                          <a:latin typeface="+mn-lt"/>
                          <a:ea typeface="+mn-ea"/>
                          <a:cs typeface="+mn-cs"/>
                        </a:rPr>
                        <a:t/>
                      </a:r>
                      <a:br>
                        <a:rPr lang="nl-BE" sz="1600" b="0" dirty="0" smtClean="0">
                          <a:effectLst/>
                          <a:latin typeface="+mn-lt"/>
                          <a:ea typeface="+mn-ea"/>
                          <a:cs typeface="+mn-cs"/>
                        </a:rPr>
                      </a:br>
                      <a:r>
                        <a:rPr lang="nl-BE" sz="1600" b="0" dirty="0" smtClean="0">
                          <a:effectLst/>
                          <a:latin typeface="+mn-lt"/>
                          <a:ea typeface="+mn-ea"/>
                          <a:cs typeface="+mn-cs"/>
                        </a:rPr>
                        <a:t>86</a:t>
                      </a:r>
                      <a:br>
                        <a:rPr lang="nl-BE" sz="1600" b="0" dirty="0" smtClean="0">
                          <a:effectLst/>
                          <a:latin typeface="+mn-lt"/>
                          <a:ea typeface="+mn-ea"/>
                          <a:cs typeface="+mn-cs"/>
                        </a:rPr>
                      </a:br>
                      <a:endParaRPr lang="nl-BE" sz="16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111</a:t>
                      </a:r>
                      <a:br>
                        <a:rPr lang="nl-BE" sz="1600" b="0" dirty="0" smtClean="0">
                          <a:effectLst/>
                          <a:latin typeface="+mn-lt"/>
                          <a:ea typeface="+mn-ea"/>
                          <a:cs typeface="+mn-cs"/>
                        </a:rPr>
                      </a:br>
                      <a:r>
                        <a:rPr lang="nl-BE" sz="1600" b="0" dirty="0" smtClean="0">
                          <a:effectLst/>
                          <a:latin typeface="+mn-lt"/>
                          <a:ea typeface="+mn-ea"/>
                          <a:cs typeface="+mn-cs"/>
                        </a:rPr>
                        <a:t>112</a:t>
                      </a:r>
                      <a:br>
                        <a:rPr lang="nl-BE" sz="1600" b="0" dirty="0" smtClean="0">
                          <a:effectLst/>
                          <a:latin typeface="+mn-lt"/>
                          <a:ea typeface="+mn-ea"/>
                          <a:cs typeface="+mn-cs"/>
                        </a:rPr>
                      </a:br>
                      <a:r>
                        <a:rPr lang="nl-BE" sz="1600" b="0" dirty="0" smtClean="0">
                          <a:effectLst/>
                          <a:latin typeface="+mn-lt"/>
                          <a:ea typeface="+mn-ea"/>
                          <a:cs typeface="+mn-cs"/>
                        </a:rPr>
                        <a:t>113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&lt;div class="</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modal</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-body"&gt;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carousel</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slide" data-</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ride</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carousel</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carousel-inner</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carousel</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-item </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active</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img</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img-fluid</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src</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="../plaatjes/foto1.jpg" alt="Een foto van een van 				onze realisaties"&gt;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carousel</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-item"&gt;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img</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img-fluid</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src</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="../plaatjes/foto2.jpg" alt="Een foto van een van 				onze realisaties"&gt;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&lt;/div&gt;</a:t>
                      </a:r>
                    </a:p>
                    <a:p>
                      <a:pPr algn="l">
                        <a:lnSpc>
                          <a:spcPct val="100000"/>
                        </a:lnSpc>
                        <a:spcBef>
                          <a:spcPts val="0"/>
                        </a:spcBef>
                        <a:spcAft>
                          <a:spcPts val="0"/>
                        </a:spcAft>
                        <a:tabLst>
                          <a:tab pos="200660" algn="l"/>
                          <a:tab pos="387350" algn="l"/>
                          <a:tab pos="562610" algn="l"/>
                        </a:tabLst>
                      </a:pPr>
                      <a:endPar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9"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11.6 Een draaimolen van foto’s</a:t>
            </a:r>
            <a:endParaRPr lang="nl-BE" dirty="0">
              <a:solidFill>
                <a:schemeClr val="bg1"/>
              </a:solidFill>
            </a:endParaRPr>
          </a:p>
        </p:txBody>
      </p:sp>
    </p:spTree>
    <p:extLst>
      <p:ext uri="{BB962C8B-B14F-4D97-AF65-F5344CB8AC3E}">
        <p14:creationId xmlns:p14="http://schemas.microsoft.com/office/powerpoint/2010/main" val="1199651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177</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668181"/>
            <a:ext cx="10679048" cy="477053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Bekijk </a:t>
            </a:r>
            <a:r>
              <a:rPr lang="nl-BE" sz="2400" dirty="0">
                <a:latin typeface="+mj-lt"/>
                <a:cs typeface="Code New Roman" panose="020B0609020204030204" pitchFamily="49" charset="0"/>
              </a:rPr>
              <a:t>het resultaat in een browser. Als je even wacht zie je dat de foto’s </a:t>
            </a:r>
            <a:r>
              <a:rPr lang="nl-BE" sz="2400" dirty="0" smtClean="0">
                <a:latin typeface="+mj-lt"/>
                <a:cs typeface="Code New Roman" panose="020B0609020204030204" pitchFamily="49" charset="0"/>
              </a:rPr>
              <a:t>automatisch </a:t>
            </a:r>
            <a:r>
              <a:rPr lang="nl-BE" sz="2400" dirty="0">
                <a:latin typeface="+mj-lt"/>
                <a:cs typeface="Code New Roman" panose="020B0609020204030204" pitchFamily="49" charset="0"/>
              </a:rPr>
              <a:t>beginnen voorbijschuiven. </a:t>
            </a:r>
          </a:p>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Zoek </a:t>
            </a:r>
            <a:r>
              <a:rPr lang="nl-BE" sz="2400" dirty="0">
                <a:latin typeface="+mj-lt"/>
                <a:cs typeface="Code New Roman" panose="020B0609020204030204" pitchFamily="49" charset="0"/>
              </a:rPr>
              <a:t>op hoe je pijltjes kan toevoegen zodat de bezoeker zelf een volgende of vorige foto kan aanroepen. Tip: hiervoor moet de carrousel wel een </a:t>
            </a:r>
            <a:r>
              <a:rPr lang="nl-BE" sz="2400" dirty="0" err="1">
                <a:solidFill>
                  <a:schemeClr val="accent6"/>
                </a:solidFill>
                <a:latin typeface="Code New Roman" panose="020B0609020204030204" pitchFamily="49" charset="0"/>
                <a:cs typeface="Code New Roman" panose="020B0609020204030204" pitchFamily="49" charset="0"/>
              </a:rPr>
              <a:t>id</a:t>
            </a:r>
            <a:r>
              <a:rPr lang="nl-BE" sz="2400" dirty="0">
                <a:latin typeface="+mj-lt"/>
                <a:cs typeface="Code New Roman" panose="020B0609020204030204" pitchFamily="49" charset="0"/>
              </a:rPr>
              <a:t> krijgen.</a:t>
            </a:r>
          </a:p>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Zoek </a:t>
            </a:r>
            <a:r>
              <a:rPr lang="nl-BE" sz="2400" dirty="0">
                <a:latin typeface="+mj-lt"/>
                <a:cs typeface="Code New Roman" panose="020B0609020204030204" pitchFamily="49" charset="0"/>
              </a:rPr>
              <a:t>op hoe je in je carrousel zogenaamde indicators kan toevoegen zodat de bezoeker kan zien waar in de fotoreeks elke foto zich bevindt. Pas dit toe.</a:t>
            </a:r>
          </a:p>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Zoek </a:t>
            </a:r>
            <a:r>
              <a:rPr lang="nl-BE" sz="2400" dirty="0">
                <a:latin typeface="+mj-lt"/>
                <a:cs typeface="Code New Roman" panose="020B0609020204030204" pitchFamily="49" charset="0"/>
              </a:rPr>
              <a:t>op hoe je bij elke foto een beschrijving kan plaatsen en pas dit toe.</a:t>
            </a:r>
          </a:p>
          <a:p>
            <a:pPr marL="514350" indent="-514350">
              <a:spcBef>
                <a:spcPts val="1200"/>
              </a:spcBef>
              <a:buClr>
                <a:schemeClr val="accent6"/>
              </a:buClr>
              <a:buFont typeface="Wingdings 3" panose="05040102010807070707" pitchFamily="18" charset="2"/>
              <a:buChar char=""/>
            </a:pPr>
            <a:endParaRPr lang="nl-BE" sz="2400" dirty="0">
              <a:latin typeface="+mj-lt"/>
              <a:cs typeface="Code New Roman" panose="020B0609020204030204" pitchFamily="49" charset="0"/>
            </a:endParaRP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stap9 </a:t>
            </a:r>
            <a:endParaRPr lang="nl-BE" dirty="0">
              <a:solidFill>
                <a:schemeClr val="accent2">
                  <a:lumMod val="75000"/>
                </a:schemeClr>
              </a:solidFill>
            </a:endParaRPr>
          </a:p>
        </p:txBody>
      </p:sp>
      <p:sp>
        <p:nvSpPr>
          <p:cNvPr id="19"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11.6 Een draaimolen van foto’s</a:t>
            </a:r>
            <a:endParaRPr lang="nl-BE" dirty="0">
              <a:solidFill>
                <a:schemeClr val="bg1"/>
              </a:solidFill>
            </a:endParaRPr>
          </a:p>
        </p:txBody>
      </p:sp>
    </p:spTree>
    <p:extLst>
      <p:ext uri="{BB962C8B-B14F-4D97-AF65-F5344CB8AC3E}">
        <p14:creationId xmlns:p14="http://schemas.microsoft.com/office/powerpoint/2010/main" val="46420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177</a:t>
            </a:r>
            <a:endParaRPr lang="nl-BE" dirty="0">
              <a:solidFill>
                <a:schemeClr val="accent2">
                  <a:lumMod val="75000"/>
                </a:schemeClr>
              </a:solidFill>
            </a:endParaRPr>
          </a:p>
        </p:txBody>
      </p:sp>
      <p:sp>
        <p:nvSpPr>
          <p:cNvPr id="19"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11.6 Een draaimolen van foto’s</a:t>
            </a:r>
            <a:endParaRPr lang="nl-BE" dirty="0">
              <a:solidFill>
                <a:schemeClr val="bg1"/>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43" name="Rechthoek 42"/>
          <p:cNvSpPr/>
          <p:nvPr/>
        </p:nvSpPr>
        <p:spPr>
          <a:xfrm>
            <a:off x="1463039" y="1432011"/>
            <a:ext cx="4621876"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400">
                <a:cs typeface="Code New Roman" panose="020B0609020204030204" pitchFamily="49" charset="0"/>
              </a:rPr>
              <a:t>De caroussel wordt geladen en wordt automatisch afgespeeld.</a:t>
            </a:r>
            <a:endParaRPr lang="nl-BE" sz="2400" dirty="0">
              <a:cs typeface="Code New Roman" panose="020B0609020204030204" pitchFamily="49" charset="0"/>
            </a:endParaRPr>
          </a:p>
        </p:txBody>
      </p:sp>
      <p:sp>
        <p:nvSpPr>
          <p:cNvPr id="45" name="Rechthoek 44"/>
          <p:cNvSpPr/>
          <p:nvPr/>
        </p:nvSpPr>
        <p:spPr>
          <a:xfrm>
            <a:off x="1463039" y="3224616"/>
            <a:ext cx="4621876"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400">
                <a:cs typeface="Code New Roman" panose="020B0609020204030204" pitchFamily="49" charset="0"/>
              </a:rPr>
              <a:t>De caroussel wordt geladen maar wordt niet automatisch afgespeeld.</a:t>
            </a:r>
            <a:endParaRPr lang="nl-BE" sz="2400" dirty="0">
              <a:cs typeface="Code New Roman" panose="020B0609020204030204" pitchFamily="49" charset="0"/>
            </a:endParaRPr>
          </a:p>
        </p:txBody>
      </p:sp>
      <p:sp>
        <p:nvSpPr>
          <p:cNvPr id="47" name="Rechthoek 46"/>
          <p:cNvSpPr/>
          <p:nvPr/>
        </p:nvSpPr>
        <p:spPr>
          <a:xfrm>
            <a:off x="1463039" y="5030796"/>
            <a:ext cx="4621876"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400" dirty="0">
                <a:cs typeface="Code New Roman" panose="020B0609020204030204" pitchFamily="49" charset="0"/>
              </a:rPr>
              <a:t>Elke foto in de </a:t>
            </a:r>
            <a:r>
              <a:rPr lang="nl-BE" sz="2400" dirty="0" err="1">
                <a:cs typeface="Code New Roman" panose="020B0609020204030204" pitchFamily="49" charset="0"/>
              </a:rPr>
              <a:t>caroussel</a:t>
            </a:r>
            <a:r>
              <a:rPr lang="nl-BE" sz="2400" dirty="0">
                <a:cs typeface="Code New Roman" panose="020B0609020204030204" pitchFamily="49" charset="0"/>
              </a:rPr>
              <a:t> wordt </a:t>
            </a:r>
            <a:r>
              <a:rPr lang="nl-BE" sz="2400" dirty="0" smtClean="0">
                <a:cs typeface="Code New Roman" panose="020B0609020204030204" pitchFamily="49" charset="0"/>
              </a:rPr>
              <a:t>gedurende </a:t>
            </a:r>
            <a:r>
              <a:rPr lang="nl-BE" sz="2400" dirty="0">
                <a:cs typeface="Code New Roman" panose="020B0609020204030204" pitchFamily="49" charset="0"/>
              </a:rPr>
              <a:t>8 seconden getoond in plaats van de </a:t>
            </a:r>
            <a:r>
              <a:rPr lang="nl-BE" sz="2400" dirty="0" err="1" smtClean="0">
                <a:cs typeface="Code New Roman" panose="020B0609020204030204" pitchFamily="49" charset="0"/>
              </a:rPr>
              <a:t>standaard-waarde</a:t>
            </a:r>
            <a:r>
              <a:rPr lang="nl-BE" sz="2400" dirty="0" smtClean="0">
                <a:cs typeface="Code New Roman" panose="020B0609020204030204" pitchFamily="49" charset="0"/>
              </a:rPr>
              <a:t> </a:t>
            </a:r>
            <a:r>
              <a:rPr lang="nl-BE" sz="2400" dirty="0">
                <a:cs typeface="Code New Roman" panose="020B0609020204030204" pitchFamily="49" charset="0"/>
              </a:rPr>
              <a:t>van 5 </a:t>
            </a:r>
            <a:r>
              <a:rPr lang="nl-BE" sz="2400" dirty="0" smtClean="0">
                <a:cs typeface="Code New Roman" panose="020B0609020204030204" pitchFamily="49" charset="0"/>
              </a:rPr>
              <a:t>seconden</a:t>
            </a:r>
            <a:r>
              <a:rPr lang="nl-BE" sz="2400" dirty="0">
                <a:cs typeface="Code New Roman" panose="020B0609020204030204" pitchFamily="49" charset="0"/>
              </a:rPr>
              <a:t>.</a:t>
            </a:r>
          </a:p>
        </p:txBody>
      </p:sp>
      <p:sp>
        <p:nvSpPr>
          <p:cNvPr id="49" name="Rechthoek 48"/>
          <p:cNvSpPr/>
          <p:nvPr/>
        </p:nvSpPr>
        <p:spPr>
          <a:xfrm>
            <a:off x="6167535" y="1455985"/>
            <a:ext cx="5874210" cy="165672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50" name="Tekstvak 49"/>
          <p:cNvSpPr txBox="1"/>
          <p:nvPr/>
        </p:nvSpPr>
        <p:spPr>
          <a:xfrm>
            <a:off x="6325357" y="1595835"/>
            <a:ext cx="5639480" cy="954107"/>
          </a:xfrm>
          <a:prstGeom prst="rect">
            <a:avLst/>
          </a:prstGeom>
          <a:noFill/>
        </p:spPr>
        <p:txBody>
          <a:bodyPr wrap="square" rtlCol="0">
            <a:spAutoFit/>
          </a:bodyPr>
          <a:lstStyle/>
          <a:p>
            <a:r>
              <a:rPr lang="en-US" sz="2800" dirty="0">
                <a:solidFill>
                  <a:schemeClr val="accent1">
                    <a:lumMod val="60000"/>
                    <a:lumOff val="40000"/>
                  </a:schemeClr>
                </a:solidFill>
                <a:latin typeface="Code New Roman" panose="020B0609020204030204" pitchFamily="49" charset="0"/>
                <a:cs typeface="Code New Roman" panose="020B0609020204030204" pitchFamily="49" charset="0"/>
              </a:rPr>
              <a:t>&lt;div class="carousel slide" </a:t>
            </a:r>
          </a:p>
          <a:p>
            <a:r>
              <a:rPr lang="en-US" sz="2800" dirty="0">
                <a:solidFill>
                  <a:schemeClr val="accent1">
                    <a:lumMod val="60000"/>
                    <a:lumOff val="40000"/>
                  </a:schemeClr>
                </a:solidFill>
                <a:latin typeface="Code New Roman" panose="020B0609020204030204" pitchFamily="49" charset="0"/>
                <a:cs typeface="Code New Roman" panose="020B0609020204030204" pitchFamily="49" charset="0"/>
              </a:rPr>
              <a:t>data-ride="carousel"&gt;</a:t>
            </a:r>
          </a:p>
        </p:txBody>
      </p:sp>
      <p:sp>
        <p:nvSpPr>
          <p:cNvPr id="52" name="Rechthoek 51"/>
          <p:cNvSpPr/>
          <p:nvPr/>
        </p:nvSpPr>
        <p:spPr>
          <a:xfrm>
            <a:off x="6167535" y="3246989"/>
            <a:ext cx="5874210" cy="165672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54" name="Rechthoek 53"/>
          <p:cNvSpPr/>
          <p:nvPr/>
        </p:nvSpPr>
        <p:spPr>
          <a:xfrm>
            <a:off x="6167535" y="5054771"/>
            <a:ext cx="5874210" cy="1655120"/>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58" name="Tekstvak 57"/>
          <p:cNvSpPr txBox="1"/>
          <p:nvPr/>
        </p:nvSpPr>
        <p:spPr>
          <a:xfrm>
            <a:off x="6325357" y="3283380"/>
            <a:ext cx="5639480" cy="954107"/>
          </a:xfrm>
          <a:prstGeom prst="rect">
            <a:avLst/>
          </a:prstGeom>
          <a:noFill/>
        </p:spPr>
        <p:txBody>
          <a:bodyPr wrap="square" rtlCol="0">
            <a:spAutoFit/>
          </a:bodyPr>
          <a:lstStyle/>
          <a:p>
            <a:r>
              <a:rPr lang="en-US" sz="2800" dirty="0">
                <a:solidFill>
                  <a:schemeClr val="accent1">
                    <a:lumMod val="60000"/>
                    <a:lumOff val="40000"/>
                  </a:schemeClr>
                </a:solidFill>
                <a:latin typeface="Code New Roman" panose="020B0609020204030204" pitchFamily="49" charset="0"/>
                <a:cs typeface="Code New Roman" panose="020B0609020204030204" pitchFamily="49" charset="0"/>
              </a:rPr>
              <a:t>&lt;div class="carousel slide" </a:t>
            </a:r>
          </a:p>
          <a:p>
            <a:r>
              <a:rPr lang="en-US" sz="2800" dirty="0" smtClean="0">
                <a:solidFill>
                  <a:schemeClr val="accent1">
                    <a:lumMod val="60000"/>
                    <a:lumOff val="40000"/>
                  </a:schemeClr>
                </a:solidFill>
                <a:latin typeface="Code New Roman" panose="020B0609020204030204" pitchFamily="49" charset="0"/>
                <a:cs typeface="Code New Roman" panose="020B0609020204030204" pitchFamily="49" charset="0"/>
              </a:rPr>
              <a:t>data-               "&gt;</a:t>
            </a:r>
            <a:endParaRPr lang="en-US" sz="2800" dirty="0">
              <a:solidFill>
                <a:schemeClr val="accent1">
                  <a:lumMod val="60000"/>
                  <a:lumOff val="40000"/>
                </a:schemeClr>
              </a:solidFill>
              <a:latin typeface="Code New Roman" panose="020B0609020204030204" pitchFamily="49" charset="0"/>
              <a:cs typeface="Code New Roman" panose="020B0609020204030204" pitchFamily="49" charset="0"/>
            </a:endParaRPr>
          </a:p>
        </p:txBody>
      </p:sp>
      <p:sp>
        <p:nvSpPr>
          <p:cNvPr id="59" name="Tekstvak 58"/>
          <p:cNvSpPr txBox="1"/>
          <p:nvPr/>
        </p:nvSpPr>
        <p:spPr>
          <a:xfrm>
            <a:off x="6284900" y="5259526"/>
            <a:ext cx="5639480" cy="954107"/>
          </a:xfrm>
          <a:prstGeom prst="rect">
            <a:avLst/>
          </a:prstGeom>
          <a:noFill/>
        </p:spPr>
        <p:txBody>
          <a:bodyPr wrap="square" rtlCol="0">
            <a:spAutoFit/>
          </a:bodyPr>
          <a:lstStyle/>
          <a:p>
            <a:r>
              <a:rPr lang="en-US" sz="2800" dirty="0">
                <a:solidFill>
                  <a:schemeClr val="accent1">
                    <a:lumMod val="60000"/>
                    <a:lumOff val="40000"/>
                  </a:schemeClr>
                </a:solidFill>
                <a:latin typeface="Code New Roman" panose="020B0609020204030204" pitchFamily="49" charset="0"/>
                <a:cs typeface="Code New Roman" panose="020B0609020204030204" pitchFamily="49" charset="0"/>
              </a:rPr>
              <a:t>&lt;div class="carousel slide" </a:t>
            </a:r>
          </a:p>
          <a:p>
            <a:r>
              <a:rPr lang="en-US" sz="2800" dirty="0" smtClean="0">
                <a:solidFill>
                  <a:schemeClr val="accent1">
                    <a:lumMod val="60000"/>
                    <a:lumOff val="40000"/>
                  </a:schemeClr>
                </a:solidFill>
                <a:latin typeface="Code New Roman" panose="020B0609020204030204" pitchFamily="49" charset="0"/>
                <a:cs typeface="Code New Roman" panose="020B0609020204030204" pitchFamily="49" charset="0"/>
              </a:rPr>
              <a:t>data-              "&gt;</a:t>
            </a:r>
            <a:endParaRPr lang="en-US" sz="2800" dirty="0">
              <a:solidFill>
                <a:schemeClr val="accent1">
                  <a:lumMod val="60000"/>
                  <a:lumOff val="40000"/>
                </a:schemeClr>
              </a:solidFill>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2589619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177</a:t>
            </a:r>
            <a:endParaRPr lang="nl-BE" dirty="0">
              <a:solidFill>
                <a:schemeClr val="accent2">
                  <a:lumMod val="75000"/>
                </a:schemeClr>
              </a:solidFill>
            </a:endParaRPr>
          </a:p>
        </p:txBody>
      </p:sp>
      <p:sp>
        <p:nvSpPr>
          <p:cNvPr id="19"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11.6 Een draaimolen van foto’s</a:t>
            </a:r>
            <a:endParaRPr lang="nl-BE" dirty="0">
              <a:solidFill>
                <a:schemeClr val="bg1"/>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45" name="Rechthoek 44"/>
          <p:cNvSpPr/>
          <p:nvPr/>
        </p:nvSpPr>
        <p:spPr>
          <a:xfrm>
            <a:off x="1463039" y="1463916"/>
            <a:ext cx="4621876" cy="274232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400" dirty="0">
                <a:cs typeface="Code New Roman" panose="020B0609020204030204" pitchFamily="49" charset="0"/>
              </a:rPr>
              <a:t>De </a:t>
            </a:r>
            <a:r>
              <a:rPr lang="nl-BE" sz="2400" dirty="0" err="1">
                <a:cs typeface="Code New Roman" panose="020B0609020204030204" pitchFamily="49" charset="0"/>
              </a:rPr>
              <a:t>caroussel</a:t>
            </a:r>
            <a:r>
              <a:rPr lang="nl-BE" sz="2400" dirty="0">
                <a:cs typeface="Code New Roman" panose="020B0609020204030204" pitchFamily="49" charset="0"/>
              </a:rPr>
              <a:t> wordt automatisch </a:t>
            </a:r>
            <a:r>
              <a:rPr lang="nl-BE" sz="2400" dirty="0" smtClean="0">
                <a:cs typeface="Code New Roman" panose="020B0609020204030204" pitchFamily="49" charset="0"/>
              </a:rPr>
              <a:t>afgespeeld </a:t>
            </a:r>
            <a:r>
              <a:rPr lang="nl-BE" sz="2400" dirty="0">
                <a:cs typeface="Code New Roman" panose="020B0609020204030204" pitchFamily="49" charset="0"/>
              </a:rPr>
              <a:t>maar wordt gepauzeerd </a:t>
            </a:r>
            <a:r>
              <a:rPr lang="nl-BE" sz="2400" dirty="0" smtClean="0">
                <a:cs typeface="Code New Roman" panose="020B0609020204030204" pitchFamily="49" charset="0"/>
              </a:rPr>
              <a:t>wanneer </a:t>
            </a:r>
            <a:r>
              <a:rPr lang="nl-BE" sz="2400" dirty="0">
                <a:cs typeface="Code New Roman" panose="020B0609020204030204" pitchFamily="49" charset="0"/>
              </a:rPr>
              <a:t>de bezoeker de muis over de afbeelding beweegt of op de </a:t>
            </a:r>
            <a:r>
              <a:rPr lang="nl-BE" sz="2400" dirty="0" smtClean="0">
                <a:cs typeface="Code New Roman" panose="020B0609020204030204" pitchFamily="49" charset="0"/>
              </a:rPr>
              <a:t>afbeelding </a:t>
            </a:r>
            <a:r>
              <a:rPr lang="nl-BE" sz="2400" dirty="0">
                <a:cs typeface="Code New Roman" panose="020B0609020204030204" pitchFamily="49" charset="0"/>
              </a:rPr>
              <a:t>tikt bij aanraakschermen.</a:t>
            </a:r>
          </a:p>
        </p:txBody>
      </p:sp>
      <p:sp>
        <p:nvSpPr>
          <p:cNvPr id="47" name="Rechthoek 46"/>
          <p:cNvSpPr/>
          <p:nvPr/>
        </p:nvSpPr>
        <p:spPr>
          <a:xfrm>
            <a:off x="1463039" y="4297678"/>
            <a:ext cx="4621876" cy="241381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400" dirty="0">
                <a:cs typeface="Code New Roman" panose="020B0609020204030204" pitchFamily="49" charset="0"/>
              </a:rPr>
              <a:t>De </a:t>
            </a:r>
            <a:r>
              <a:rPr lang="nl-BE" sz="2400" dirty="0" err="1">
                <a:cs typeface="Code New Roman" panose="020B0609020204030204" pitchFamily="49" charset="0"/>
              </a:rPr>
              <a:t>caroussel</a:t>
            </a:r>
            <a:r>
              <a:rPr lang="nl-BE" sz="2400" dirty="0">
                <a:cs typeface="Code New Roman" panose="020B0609020204030204" pitchFamily="49" charset="0"/>
              </a:rPr>
              <a:t> stopt met afspelen </a:t>
            </a:r>
            <a:r>
              <a:rPr lang="nl-BE" sz="2400" dirty="0" smtClean="0">
                <a:cs typeface="Code New Roman" panose="020B0609020204030204" pitchFamily="49" charset="0"/>
              </a:rPr>
              <a:t>wanneer </a:t>
            </a:r>
            <a:r>
              <a:rPr lang="nl-BE" sz="2400" dirty="0">
                <a:cs typeface="Code New Roman" panose="020B0609020204030204" pitchFamily="49" charset="0"/>
              </a:rPr>
              <a:t>de laatste afbeelding is bereikt.</a:t>
            </a:r>
          </a:p>
        </p:txBody>
      </p:sp>
      <p:sp>
        <p:nvSpPr>
          <p:cNvPr id="52" name="Rechthoek 51"/>
          <p:cNvSpPr/>
          <p:nvPr/>
        </p:nvSpPr>
        <p:spPr>
          <a:xfrm>
            <a:off x="6167535" y="1492642"/>
            <a:ext cx="5874210" cy="2713595"/>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54" name="Rechthoek 53"/>
          <p:cNvSpPr/>
          <p:nvPr/>
        </p:nvSpPr>
        <p:spPr>
          <a:xfrm>
            <a:off x="6212855" y="4313668"/>
            <a:ext cx="5874210" cy="2385026"/>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58" name="Tekstvak 57"/>
          <p:cNvSpPr txBox="1"/>
          <p:nvPr/>
        </p:nvSpPr>
        <p:spPr>
          <a:xfrm>
            <a:off x="6325357" y="1522680"/>
            <a:ext cx="5639480" cy="954107"/>
          </a:xfrm>
          <a:prstGeom prst="rect">
            <a:avLst/>
          </a:prstGeom>
          <a:noFill/>
        </p:spPr>
        <p:txBody>
          <a:bodyPr wrap="square" rtlCol="0">
            <a:spAutoFit/>
          </a:bodyPr>
          <a:lstStyle/>
          <a:p>
            <a:r>
              <a:rPr lang="en-US" sz="2800" dirty="0">
                <a:solidFill>
                  <a:schemeClr val="accent1">
                    <a:lumMod val="60000"/>
                    <a:lumOff val="40000"/>
                  </a:schemeClr>
                </a:solidFill>
                <a:latin typeface="Code New Roman" panose="020B0609020204030204" pitchFamily="49" charset="0"/>
                <a:cs typeface="Code New Roman" panose="020B0609020204030204" pitchFamily="49" charset="0"/>
              </a:rPr>
              <a:t>&lt;div class="carousel slide" </a:t>
            </a:r>
          </a:p>
          <a:p>
            <a:r>
              <a:rPr lang="en-US" sz="2800" dirty="0" smtClean="0">
                <a:solidFill>
                  <a:schemeClr val="accent1">
                    <a:lumMod val="60000"/>
                    <a:lumOff val="40000"/>
                  </a:schemeClr>
                </a:solidFill>
                <a:latin typeface="Code New Roman" panose="020B0609020204030204" pitchFamily="49" charset="0"/>
                <a:cs typeface="Code New Roman" panose="020B0609020204030204" pitchFamily="49" charset="0"/>
              </a:rPr>
              <a:t>data-            "&gt;</a:t>
            </a:r>
            <a:endParaRPr lang="en-US" sz="2800" dirty="0">
              <a:solidFill>
                <a:schemeClr val="accent1">
                  <a:lumMod val="60000"/>
                  <a:lumOff val="40000"/>
                </a:schemeClr>
              </a:solidFill>
              <a:latin typeface="Code New Roman" panose="020B0609020204030204" pitchFamily="49" charset="0"/>
              <a:cs typeface="Code New Roman" panose="020B0609020204030204" pitchFamily="49" charset="0"/>
            </a:endParaRPr>
          </a:p>
        </p:txBody>
      </p:sp>
      <p:sp>
        <p:nvSpPr>
          <p:cNvPr id="59" name="Tekstvak 58"/>
          <p:cNvSpPr txBox="1"/>
          <p:nvPr/>
        </p:nvSpPr>
        <p:spPr>
          <a:xfrm>
            <a:off x="6241669" y="4410386"/>
            <a:ext cx="5639480" cy="954107"/>
          </a:xfrm>
          <a:prstGeom prst="rect">
            <a:avLst/>
          </a:prstGeom>
          <a:noFill/>
        </p:spPr>
        <p:txBody>
          <a:bodyPr wrap="square" rtlCol="0">
            <a:spAutoFit/>
          </a:bodyPr>
          <a:lstStyle/>
          <a:p>
            <a:r>
              <a:rPr lang="en-US" sz="2800" dirty="0">
                <a:solidFill>
                  <a:schemeClr val="accent1">
                    <a:lumMod val="60000"/>
                    <a:lumOff val="40000"/>
                  </a:schemeClr>
                </a:solidFill>
                <a:latin typeface="Code New Roman" panose="020B0609020204030204" pitchFamily="49" charset="0"/>
                <a:cs typeface="Code New Roman" panose="020B0609020204030204" pitchFamily="49" charset="0"/>
              </a:rPr>
              <a:t>&lt;div class="carousel slide" </a:t>
            </a:r>
          </a:p>
          <a:p>
            <a:r>
              <a:rPr lang="en-US" sz="2800" dirty="0" smtClean="0">
                <a:solidFill>
                  <a:schemeClr val="accent1">
                    <a:lumMod val="60000"/>
                    <a:lumOff val="40000"/>
                  </a:schemeClr>
                </a:solidFill>
                <a:latin typeface="Code New Roman" panose="020B0609020204030204" pitchFamily="49" charset="0"/>
                <a:cs typeface="Code New Roman" panose="020B0609020204030204" pitchFamily="49" charset="0"/>
              </a:rPr>
              <a:t>data-           "&gt;</a:t>
            </a:r>
            <a:endParaRPr lang="en-US" sz="2800" dirty="0">
              <a:solidFill>
                <a:schemeClr val="accent1">
                  <a:lumMod val="60000"/>
                  <a:lumOff val="40000"/>
                </a:schemeClr>
              </a:solidFill>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691727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178</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pic>
        <p:nvPicPr>
          <p:cNvPr id="32" name="Afbeelding 3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12" name="Afbeelding 11"/>
          <p:cNvPicPr>
            <a:picLocks noChangeAspect="1"/>
          </p:cNvPicPr>
          <p:nvPr/>
        </p:nvPicPr>
        <p:blipFill rotWithShape="1">
          <a:blip r:embed="rId6"/>
          <a:srcRect l="26849" t="52456" r="47052" b="15923"/>
          <a:stretch/>
        </p:blipFill>
        <p:spPr>
          <a:xfrm>
            <a:off x="1463039" y="2464553"/>
            <a:ext cx="4206423" cy="3079102"/>
          </a:xfrm>
          <a:prstGeom prst="rect">
            <a:avLst/>
          </a:prstGeom>
        </p:spPr>
      </p:pic>
      <p:sp>
        <p:nvSpPr>
          <p:cNvPr id="14" name="Rechthoek 13"/>
          <p:cNvSpPr/>
          <p:nvPr/>
        </p:nvSpPr>
        <p:spPr>
          <a:xfrm>
            <a:off x="1744824" y="2761861"/>
            <a:ext cx="3554964" cy="2612572"/>
          </a:xfrm>
          <a:prstGeom prst="rect">
            <a:avLst/>
          </a:prstGeom>
          <a:noFill/>
          <a:ln w="28575">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6" name="Rechte verbindingslijn 15"/>
          <p:cNvCxnSpPr/>
          <p:nvPr/>
        </p:nvCxnSpPr>
        <p:spPr>
          <a:xfrm>
            <a:off x="1744824" y="3359020"/>
            <a:ext cx="355496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0" name="Rechte verbindingslijn 19"/>
          <p:cNvCxnSpPr/>
          <p:nvPr/>
        </p:nvCxnSpPr>
        <p:spPr>
          <a:xfrm>
            <a:off x="1788768" y="4004104"/>
            <a:ext cx="355496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1" name="Rechte verbindingslijn 20"/>
          <p:cNvCxnSpPr/>
          <p:nvPr/>
        </p:nvCxnSpPr>
        <p:spPr>
          <a:xfrm>
            <a:off x="1744824" y="4845698"/>
            <a:ext cx="3554964" cy="0"/>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2" name="Rechte verbindingslijn 21"/>
          <p:cNvCxnSpPr/>
          <p:nvPr/>
        </p:nvCxnSpPr>
        <p:spPr>
          <a:xfrm flipH="1">
            <a:off x="3256384" y="2761861"/>
            <a:ext cx="18661" cy="1242243"/>
          </a:xfrm>
          <a:prstGeom prst="line">
            <a:avLst/>
          </a:prstGeom>
          <a:ln w="28575">
            <a:solidFill>
              <a:srgbClr val="C00000"/>
            </a:solidFill>
            <a:prstDash val="dash"/>
          </a:ln>
        </p:spPr>
        <p:style>
          <a:lnRef idx="1">
            <a:schemeClr val="accent1"/>
          </a:lnRef>
          <a:fillRef idx="0">
            <a:schemeClr val="accent1"/>
          </a:fillRef>
          <a:effectRef idx="0">
            <a:schemeClr val="accent1"/>
          </a:effectRef>
          <a:fontRef idx="minor">
            <a:schemeClr val="tx1"/>
          </a:fontRef>
        </p:style>
      </p:cxnSp>
      <p:pic>
        <p:nvPicPr>
          <p:cNvPr id="25" name="Afbeelding 24"/>
          <p:cNvPicPr>
            <a:picLocks noChangeAspect="1"/>
          </p:cNvPicPr>
          <p:nvPr/>
        </p:nvPicPr>
        <p:blipFill rotWithShape="1">
          <a:blip r:embed="rId6"/>
          <a:srcRect l="26849" t="52456" r="47052" b="15923"/>
          <a:stretch/>
        </p:blipFill>
        <p:spPr>
          <a:xfrm>
            <a:off x="7605692" y="2464553"/>
            <a:ext cx="4206423" cy="3079102"/>
          </a:xfrm>
          <a:prstGeom prst="rect">
            <a:avLst/>
          </a:prstGeom>
        </p:spPr>
      </p:pic>
      <p:sp>
        <p:nvSpPr>
          <p:cNvPr id="26" name="Rechthoek 25"/>
          <p:cNvSpPr/>
          <p:nvPr/>
        </p:nvSpPr>
        <p:spPr>
          <a:xfrm>
            <a:off x="7931421" y="2761861"/>
            <a:ext cx="3554964" cy="2612572"/>
          </a:xfrm>
          <a:prstGeom prst="rect">
            <a:avLst/>
          </a:prstGeom>
          <a:noFill/>
          <a:ln w="127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7" name="Rechte verbindingslijn 26"/>
          <p:cNvCxnSpPr>
            <a:endCxn id="26" idx="2"/>
          </p:cNvCxnSpPr>
          <p:nvPr/>
        </p:nvCxnSpPr>
        <p:spPr>
          <a:xfrm flipH="1">
            <a:off x="9708903" y="2761861"/>
            <a:ext cx="32237" cy="2612572"/>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29" name="Rechte verbindingslijn 28"/>
          <p:cNvCxnSpPr/>
          <p:nvPr/>
        </p:nvCxnSpPr>
        <p:spPr>
          <a:xfrm flipH="1">
            <a:off x="8787925" y="2761861"/>
            <a:ext cx="32237" cy="2612572"/>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0" name="Rechte verbindingslijn 29"/>
          <p:cNvCxnSpPr/>
          <p:nvPr/>
        </p:nvCxnSpPr>
        <p:spPr>
          <a:xfrm flipH="1">
            <a:off x="10604412" y="2761861"/>
            <a:ext cx="32237" cy="2612572"/>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3" name="Rechte verbindingslijn 32"/>
          <p:cNvCxnSpPr/>
          <p:nvPr/>
        </p:nvCxnSpPr>
        <p:spPr>
          <a:xfrm flipH="1">
            <a:off x="8228446" y="2761861"/>
            <a:ext cx="32237" cy="2612572"/>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4" name="Rechte verbindingslijn 33"/>
          <p:cNvCxnSpPr/>
          <p:nvPr/>
        </p:nvCxnSpPr>
        <p:spPr>
          <a:xfrm flipH="1">
            <a:off x="8492066" y="2761861"/>
            <a:ext cx="32237" cy="2612572"/>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5" name="Rechte verbindingslijn 34"/>
          <p:cNvCxnSpPr/>
          <p:nvPr/>
        </p:nvCxnSpPr>
        <p:spPr>
          <a:xfrm flipH="1">
            <a:off x="9091718" y="2762497"/>
            <a:ext cx="32237" cy="2612572"/>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6" name="Rechte verbindingslijn 35"/>
          <p:cNvCxnSpPr/>
          <p:nvPr/>
        </p:nvCxnSpPr>
        <p:spPr>
          <a:xfrm flipH="1">
            <a:off x="9404861" y="2761861"/>
            <a:ext cx="32237" cy="2612572"/>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7" name="Rechte verbindingslijn 36"/>
          <p:cNvCxnSpPr/>
          <p:nvPr/>
        </p:nvCxnSpPr>
        <p:spPr>
          <a:xfrm flipH="1">
            <a:off x="9994210" y="2761861"/>
            <a:ext cx="32237" cy="2612572"/>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8" name="Rechte verbindingslijn 37"/>
          <p:cNvCxnSpPr/>
          <p:nvPr/>
        </p:nvCxnSpPr>
        <p:spPr>
          <a:xfrm flipH="1">
            <a:off x="10299311" y="2781794"/>
            <a:ext cx="32237" cy="2612572"/>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39" name="Rechte verbindingslijn 38"/>
          <p:cNvCxnSpPr/>
          <p:nvPr/>
        </p:nvCxnSpPr>
        <p:spPr>
          <a:xfrm flipH="1">
            <a:off x="10916247" y="2771828"/>
            <a:ext cx="32237" cy="2612572"/>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40" name="Rechte verbindingslijn 39"/>
          <p:cNvCxnSpPr/>
          <p:nvPr/>
        </p:nvCxnSpPr>
        <p:spPr>
          <a:xfrm flipH="1">
            <a:off x="11204170" y="2771828"/>
            <a:ext cx="32237" cy="2612572"/>
          </a:xfrm>
          <a:prstGeom prst="line">
            <a:avLst/>
          </a:prstGeom>
          <a:ln w="9525">
            <a:solidFill>
              <a:srgbClr val="C00000"/>
            </a:solidFill>
            <a:prstDash val="dash"/>
          </a:ln>
        </p:spPr>
        <p:style>
          <a:lnRef idx="1">
            <a:schemeClr val="accent1"/>
          </a:lnRef>
          <a:fillRef idx="0">
            <a:schemeClr val="accent1"/>
          </a:fillRef>
          <a:effectRef idx="0">
            <a:schemeClr val="accent1"/>
          </a:effectRef>
          <a:fontRef idx="minor">
            <a:schemeClr val="tx1"/>
          </a:fontRef>
        </p:style>
      </p:cxnSp>
      <p:sp>
        <p:nvSpPr>
          <p:cNvPr id="41" name="Rechthoek 40"/>
          <p:cNvSpPr/>
          <p:nvPr/>
        </p:nvSpPr>
        <p:spPr>
          <a:xfrm>
            <a:off x="1463039" y="1665465"/>
            <a:ext cx="4206423"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a:t>o</a:t>
            </a:r>
            <a:r>
              <a:rPr lang="nl-BE" sz="3600" dirty="0" smtClean="0"/>
              <a:t>nzichtbare tabel</a:t>
            </a:r>
            <a:endParaRPr lang="nl-BE" sz="3600" dirty="0"/>
          </a:p>
        </p:txBody>
      </p:sp>
      <p:sp>
        <p:nvSpPr>
          <p:cNvPr id="42" name="Rechthoek 41"/>
          <p:cNvSpPr/>
          <p:nvPr/>
        </p:nvSpPr>
        <p:spPr>
          <a:xfrm>
            <a:off x="7605691" y="1648793"/>
            <a:ext cx="4206423"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Bootstrap-indeling</a:t>
            </a:r>
            <a:endParaRPr lang="nl-BE" sz="3600" dirty="0"/>
          </a:p>
        </p:txBody>
      </p:sp>
      <p:sp>
        <p:nvSpPr>
          <p:cNvPr id="43" name="Pijl-omlaag 42"/>
          <p:cNvSpPr/>
          <p:nvPr/>
        </p:nvSpPr>
        <p:spPr>
          <a:xfrm rot="16200000">
            <a:off x="5970573" y="2975443"/>
            <a:ext cx="1420291" cy="1604865"/>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7132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162</a:t>
            </a:r>
            <a:endParaRPr lang="nl-BE" dirty="0">
              <a:solidFill>
                <a:schemeClr val="accent2">
                  <a:lumMod val="75000"/>
                </a:schemeClr>
              </a:solidFill>
            </a:endParaRPr>
          </a:p>
        </p:txBody>
      </p:sp>
      <p:pic>
        <p:nvPicPr>
          <p:cNvPr id="37" name="Afbeelding 3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5274" y="1413662"/>
            <a:ext cx="952489" cy="933857"/>
          </a:xfrm>
          <a:prstGeom prst="rect">
            <a:avLst/>
          </a:prstGeom>
        </p:spPr>
      </p:pic>
      <p:sp>
        <p:nvSpPr>
          <p:cNvPr id="39" name="Tekstvak 38"/>
          <p:cNvSpPr txBox="1"/>
          <p:nvPr/>
        </p:nvSpPr>
        <p:spPr>
          <a:xfrm>
            <a:off x="1362698" y="1495206"/>
            <a:ext cx="10679048"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Bekijk </a:t>
            </a:r>
            <a:r>
              <a:rPr lang="nl-BE" sz="2800" dirty="0" smtClean="0">
                <a:solidFill>
                  <a:schemeClr val="accent6"/>
                </a:solidFill>
                <a:latin typeface="Code New Roman" panose="020B0609020204030204" pitchFamily="49" charset="0"/>
                <a:cs typeface="Code New Roman" panose="020B0609020204030204" pitchFamily="49" charset="0"/>
              </a:rPr>
              <a:t>vb11</a:t>
            </a:r>
            <a:r>
              <a:rPr lang="nl-BE" sz="2800" dirty="0" smtClean="0"/>
              <a:t> op het scherm van enkele verschillende mobiele apparaten. Welke problemen stel je vast?</a:t>
            </a:r>
            <a:endParaRPr lang="nl-BE" sz="2800" dirty="0"/>
          </a:p>
        </p:txBody>
      </p:sp>
      <p:sp>
        <p:nvSpPr>
          <p:cNvPr id="40" name="Rechthoek 39"/>
          <p:cNvSpPr/>
          <p:nvPr/>
        </p:nvSpPr>
        <p:spPr>
          <a:xfrm>
            <a:off x="1975448" y="2656632"/>
            <a:ext cx="10066297" cy="4053260"/>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1151205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178</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425585"/>
            <a:ext cx="10679048" cy="46166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a:latin typeface="+mj-lt"/>
                <a:cs typeface="Code New Roman" panose="020B0609020204030204" pitchFamily="49" charset="0"/>
              </a:rPr>
              <a:t>Wijzig de code voor het formuliertje dat tussen de </a:t>
            </a:r>
            <a:r>
              <a:rPr lang="nl-BE" sz="2400" dirty="0">
                <a:solidFill>
                  <a:schemeClr val="accent6"/>
                </a:solidFill>
                <a:latin typeface="Code New Roman" panose="020B0609020204030204" pitchFamily="49" charset="0"/>
                <a:cs typeface="Code New Roman" panose="020B0609020204030204" pitchFamily="49" charset="0"/>
              </a:rPr>
              <a:t>&lt;form&gt;</a:t>
            </a:r>
            <a:r>
              <a:rPr lang="nl-BE" sz="2400" dirty="0">
                <a:latin typeface="+mj-lt"/>
                <a:cs typeface="Code New Roman" panose="020B0609020204030204" pitchFamily="49" charset="0"/>
              </a:rPr>
              <a:t>-tags staat:</a:t>
            </a: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stap10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1829240204"/>
              </p:ext>
            </p:extLst>
          </p:nvPr>
        </p:nvGraphicFramePr>
        <p:xfrm>
          <a:off x="1463039" y="1987831"/>
          <a:ext cx="10578707" cy="475488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8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51</a:t>
                      </a:r>
                      <a:br>
                        <a:rPr lang="nl-BE" sz="1600" b="0" dirty="0" smtClean="0">
                          <a:effectLst/>
                          <a:latin typeface="+mn-lt"/>
                          <a:ea typeface="+mn-ea"/>
                          <a:cs typeface="+mn-cs"/>
                        </a:rPr>
                      </a:br>
                      <a:r>
                        <a:rPr lang="nl-BE" sz="1600" b="0" dirty="0" smtClean="0">
                          <a:effectLst/>
                          <a:latin typeface="+mn-lt"/>
                          <a:ea typeface="+mn-ea"/>
                          <a:cs typeface="+mn-cs"/>
                        </a:rPr>
                        <a:t>52</a:t>
                      </a:r>
                      <a:br>
                        <a:rPr lang="nl-BE" sz="1600" b="0" dirty="0" smtClean="0">
                          <a:effectLst/>
                          <a:latin typeface="+mn-lt"/>
                          <a:ea typeface="+mn-ea"/>
                          <a:cs typeface="+mn-cs"/>
                        </a:rPr>
                      </a:br>
                      <a:r>
                        <a:rPr lang="nl-BE" sz="1600" b="0" dirty="0" smtClean="0">
                          <a:effectLst/>
                          <a:latin typeface="+mn-lt"/>
                          <a:ea typeface="+mn-ea"/>
                          <a:cs typeface="+mn-cs"/>
                        </a:rPr>
                        <a:t>53</a:t>
                      </a:r>
                      <a:br>
                        <a:rPr lang="nl-BE" sz="1600" b="0" dirty="0" smtClean="0">
                          <a:effectLst/>
                          <a:latin typeface="+mn-lt"/>
                          <a:ea typeface="+mn-ea"/>
                          <a:cs typeface="+mn-cs"/>
                        </a:rPr>
                      </a:br>
                      <a:r>
                        <a:rPr lang="nl-BE" sz="1600" b="0" dirty="0" smtClean="0">
                          <a:effectLst/>
                          <a:latin typeface="+mn-lt"/>
                          <a:ea typeface="+mn-ea"/>
                          <a:cs typeface="+mn-cs"/>
                        </a:rPr>
                        <a:t>54</a:t>
                      </a:r>
                      <a:br>
                        <a:rPr lang="nl-BE" sz="1600" b="0" dirty="0" smtClean="0">
                          <a:effectLst/>
                          <a:latin typeface="+mn-lt"/>
                          <a:ea typeface="+mn-ea"/>
                          <a:cs typeface="+mn-cs"/>
                        </a:rPr>
                      </a:br>
                      <a:r>
                        <a:rPr lang="nl-BE" sz="1600" b="0" dirty="0" smtClean="0">
                          <a:effectLst/>
                          <a:latin typeface="+mn-lt"/>
                          <a:ea typeface="+mn-ea"/>
                          <a:cs typeface="+mn-cs"/>
                        </a:rPr>
                        <a:t>55</a:t>
                      </a:r>
                      <a:br>
                        <a:rPr lang="nl-BE" sz="1600" b="0" dirty="0" smtClean="0">
                          <a:effectLst/>
                          <a:latin typeface="+mn-lt"/>
                          <a:ea typeface="+mn-ea"/>
                          <a:cs typeface="+mn-cs"/>
                        </a:rPr>
                      </a:br>
                      <a:r>
                        <a:rPr lang="nl-BE" sz="1600" b="0" dirty="0" smtClean="0">
                          <a:effectLst/>
                          <a:latin typeface="+mn-lt"/>
                          <a:ea typeface="+mn-ea"/>
                          <a:cs typeface="+mn-cs"/>
                        </a:rPr>
                        <a:t>56</a:t>
                      </a:r>
                      <a:br>
                        <a:rPr lang="nl-BE" sz="1600" b="0" dirty="0" smtClean="0">
                          <a:effectLst/>
                          <a:latin typeface="+mn-lt"/>
                          <a:ea typeface="+mn-ea"/>
                          <a:cs typeface="+mn-cs"/>
                        </a:rPr>
                      </a:br>
                      <a:r>
                        <a:rPr lang="nl-BE" sz="1600" b="0" dirty="0" smtClean="0">
                          <a:effectLst/>
                          <a:latin typeface="+mn-lt"/>
                          <a:ea typeface="+mn-ea"/>
                          <a:cs typeface="+mn-cs"/>
                        </a:rPr>
                        <a:t>57</a:t>
                      </a:r>
                      <a:br>
                        <a:rPr lang="nl-BE" sz="1600" b="0" dirty="0" smtClean="0">
                          <a:effectLst/>
                          <a:latin typeface="+mn-lt"/>
                          <a:ea typeface="+mn-ea"/>
                          <a:cs typeface="+mn-cs"/>
                        </a:rPr>
                      </a:br>
                      <a:r>
                        <a:rPr lang="nl-BE" sz="1600" b="0" dirty="0" smtClean="0">
                          <a:effectLst/>
                          <a:latin typeface="+mn-lt"/>
                          <a:ea typeface="+mn-ea"/>
                          <a:cs typeface="+mn-cs"/>
                        </a:rPr>
                        <a:t>58</a:t>
                      </a:r>
                      <a:br>
                        <a:rPr lang="nl-BE" sz="1600" b="0" dirty="0" smtClean="0">
                          <a:effectLst/>
                          <a:latin typeface="+mn-lt"/>
                          <a:ea typeface="+mn-ea"/>
                          <a:cs typeface="+mn-cs"/>
                        </a:rPr>
                      </a:br>
                      <a:r>
                        <a:rPr lang="nl-BE" sz="1600" b="0" dirty="0" smtClean="0">
                          <a:effectLst/>
                          <a:latin typeface="+mn-lt"/>
                          <a:ea typeface="+mn-ea"/>
                          <a:cs typeface="+mn-cs"/>
                        </a:rPr>
                        <a:t>59</a:t>
                      </a:r>
                      <a:br>
                        <a:rPr lang="nl-BE" sz="1600" b="0" dirty="0" smtClean="0">
                          <a:effectLst/>
                          <a:latin typeface="+mn-lt"/>
                          <a:ea typeface="+mn-ea"/>
                          <a:cs typeface="+mn-cs"/>
                        </a:rPr>
                      </a:br>
                      <a:r>
                        <a:rPr lang="nl-BE" sz="1600" b="0" dirty="0" smtClean="0">
                          <a:effectLst/>
                          <a:latin typeface="+mn-lt"/>
                          <a:ea typeface="+mn-ea"/>
                          <a:cs typeface="+mn-cs"/>
                        </a:rPr>
                        <a:t>60</a:t>
                      </a:r>
                      <a:br>
                        <a:rPr lang="nl-BE" sz="1600" b="0" dirty="0" smtClean="0">
                          <a:effectLst/>
                          <a:latin typeface="+mn-lt"/>
                          <a:ea typeface="+mn-ea"/>
                          <a:cs typeface="+mn-cs"/>
                        </a:rPr>
                      </a:br>
                      <a:r>
                        <a:rPr lang="nl-BE" sz="1600" b="0" dirty="0" smtClean="0">
                          <a:effectLst/>
                          <a:latin typeface="+mn-lt"/>
                          <a:ea typeface="+mn-ea"/>
                          <a:cs typeface="+mn-cs"/>
                        </a:rPr>
                        <a:t>61</a:t>
                      </a:r>
                      <a:br>
                        <a:rPr lang="nl-BE" sz="1600" b="0" dirty="0" smtClean="0">
                          <a:effectLst/>
                          <a:latin typeface="+mn-lt"/>
                          <a:ea typeface="+mn-ea"/>
                          <a:cs typeface="+mn-cs"/>
                        </a:rPr>
                      </a:br>
                      <a:r>
                        <a:rPr lang="nl-BE" sz="1600" b="0" dirty="0" smtClean="0">
                          <a:effectLst/>
                          <a:latin typeface="+mn-lt"/>
                          <a:ea typeface="+mn-ea"/>
                          <a:cs typeface="+mn-cs"/>
                        </a:rPr>
                        <a:t>62</a:t>
                      </a:r>
                      <a:br>
                        <a:rPr lang="nl-BE" sz="1600" b="0" dirty="0" smtClean="0">
                          <a:effectLst/>
                          <a:latin typeface="+mn-lt"/>
                          <a:ea typeface="+mn-ea"/>
                          <a:cs typeface="+mn-cs"/>
                        </a:rPr>
                      </a:br>
                      <a:r>
                        <a:rPr lang="nl-BE" sz="1600" b="0" dirty="0" smtClean="0">
                          <a:effectLst/>
                          <a:latin typeface="+mn-lt"/>
                          <a:ea typeface="+mn-ea"/>
                          <a:cs typeface="+mn-cs"/>
                        </a:rPr>
                        <a:t>63</a:t>
                      </a:r>
                      <a:br>
                        <a:rPr lang="nl-BE" sz="1600" b="0" dirty="0" smtClean="0">
                          <a:effectLst/>
                          <a:latin typeface="+mn-lt"/>
                          <a:ea typeface="+mn-ea"/>
                          <a:cs typeface="+mn-cs"/>
                        </a:rPr>
                      </a:br>
                      <a:r>
                        <a:rPr lang="nl-BE" sz="1600" b="0" dirty="0" smtClean="0">
                          <a:effectLst/>
                          <a:latin typeface="+mn-lt"/>
                          <a:ea typeface="+mn-ea"/>
                          <a:cs typeface="+mn-cs"/>
                        </a:rPr>
                        <a:t>64</a:t>
                      </a:r>
                      <a:br>
                        <a:rPr lang="nl-BE" sz="1600" b="0" dirty="0" smtClean="0">
                          <a:effectLst/>
                          <a:latin typeface="+mn-lt"/>
                          <a:ea typeface="+mn-ea"/>
                          <a:cs typeface="+mn-cs"/>
                        </a:rPr>
                      </a:br>
                      <a:r>
                        <a:rPr lang="nl-BE" sz="1600" b="0" dirty="0" smtClean="0">
                          <a:effectLst/>
                          <a:latin typeface="+mn-lt"/>
                          <a:ea typeface="+mn-ea"/>
                          <a:cs typeface="+mn-cs"/>
                        </a:rPr>
                        <a:t>65</a:t>
                      </a:r>
                      <a:br>
                        <a:rPr lang="nl-BE" sz="1600" b="0" dirty="0" smtClean="0">
                          <a:effectLst/>
                          <a:latin typeface="+mn-lt"/>
                          <a:ea typeface="+mn-ea"/>
                          <a:cs typeface="+mn-cs"/>
                        </a:rPr>
                      </a:br>
                      <a:r>
                        <a:rPr lang="nl-BE" sz="1600" b="0" dirty="0" smtClean="0">
                          <a:effectLst/>
                          <a:latin typeface="+mn-lt"/>
                          <a:ea typeface="+mn-ea"/>
                          <a:cs typeface="+mn-cs"/>
                        </a:rPr>
                        <a:t>66</a:t>
                      </a:r>
                      <a:br>
                        <a:rPr lang="nl-BE" sz="1600" b="0" dirty="0" smtClean="0">
                          <a:effectLst/>
                          <a:latin typeface="+mn-lt"/>
                          <a:ea typeface="+mn-ea"/>
                          <a:cs typeface="+mn-cs"/>
                        </a:rPr>
                      </a:br>
                      <a:r>
                        <a:rPr lang="nl-BE" sz="1600" b="0" dirty="0" smtClean="0">
                          <a:effectLst/>
                          <a:latin typeface="+mn-lt"/>
                          <a:ea typeface="+mn-ea"/>
                          <a:cs typeface="+mn-cs"/>
                        </a:rPr>
                        <a:t>67</a:t>
                      </a:r>
                      <a:br>
                        <a:rPr lang="nl-BE" sz="1600" b="0" dirty="0" smtClean="0">
                          <a:effectLst/>
                          <a:latin typeface="+mn-lt"/>
                          <a:ea typeface="+mn-ea"/>
                          <a:cs typeface="+mn-cs"/>
                        </a:rPr>
                      </a:br>
                      <a:r>
                        <a:rPr lang="nl-BE" sz="1600" b="0" dirty="0" smtClean="0">
                          <a:effectLst/>
                          <a:latin typeface="+mn-lt"/>
                          <a:ea typeface="+mn-ea"/>
                          <a:cs typeface="+mn-cs"/>
                        </a:rPr>
                        <a:t>68</a:t>
                      </a:r>
                      <a:br>
                        <a:rPr lang="nl-BE" sz="1600" b="0" dirty="0" smtClean="0">
                          <a:effectLst/>
                          <a:latin typeface="+mn-lt"/>
                          <a:ea typeface="+mn-ea"/>
                          <a:cs typeface="+mn-cs"/>
                        </a:rPr>
                      </a:br>
                      <a:r>
                        <a:rPr lang="nl-BE" sz="1600" b="0" dirty="0" smtClean="0">
                          <a:effectLst/>
                          <a:latin typeface="+mn-lt"/>
                          <a:ea typeface="+mn-ea"/>
                          <a:cs typeface="+mn-cs"/>
                        </a:rPr>
                        <a:t>69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&lt;form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="rekenformulier"&gt;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&lt;label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="verbruik" </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class="col-3 </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-right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"&gt;Jaarlijks verbruik (in kWh):&lt;/label&gt;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class="col-3"&gt;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&lt;input type="</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="verbruik"&gt;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&lt;label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="paneelkeuze" </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class="col-3 </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-right"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&gt;Gewenste type zonnepaneel:&lt;/label&gt;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class="col-3"&gt;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&lt;select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="paneelkeuze"&gt;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&lt;option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="280"&gt; TXS A-280WP &lt;/option&gt;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&lt;option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="305"&gt; TXS A-305WP &lt;/option&gt;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&lt;option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="325"&gt; TXS A-325WP &lt;/option&gt;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&lt;option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="375"&gt; TXS F-375WP &lt;/option&gt;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&lt;option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="400"&gt; TXS F-400WP &lt;/option&gt;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&lt;/select&gt;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Tree>
    <p:extLst>
      <p:ext uri="{BB962C8B-B14F-4D97-AF65-F5344CB8AC3E}">
        <p14:creationId xmlns:p14="http://schemas.microsoft.com/office/powerpoint/2010/main" val="2643891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178</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stap10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1086259481"/>
              </p:ext>
            </p:extLst>
          </p:nvPr>
        </p:nvGraphicFramePr>
        <p:xfrm>
          <a:off x="1463038" y="1467332"/>
          <a:ext cx="10578707" cy="524256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8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70</a:t>
                      </a:r>
                      <a:br>
                        <a:rPr lang="nl-BE" sz="1600" b="0" dirty="0" smtClean="0">
                          <a:effectLst/>
                          <a:latin typeface="+mn-lt"/>
                          <a:ea typeface="+mn-ea"/>
                          <a:cs typeface="+mn-cs"/>
                        </a:rPr>
                      </a:br>
                      <a:r>
                        <a:rPr lang="nl-BE" sz="1600" b="0" dirty="0" smtClean="0">
                          <a:effectLst/>
                          <a:latin typeface="+mn-lt"/>
                          <a:ea typeface="+mn-ea"/>
                          <a:cs typeface="+mn-cs"/>
                        </a:rPr>
                        <a:t>71</a:t>
                      </a:r>
                    </a:p>
                    <a:p>
                      <a:pPr algn="r">
                        <a:lnSpc>
                          <a:spcPct val="100000"/>
                        </a:lnSpc>
                        <a:spcAft>
                          <a:spcPts val="0"/>
                        </a:spcAft>
                      </a:pPr>
                      <a:r>
                        <a:rPr lang="nl-BE" sz="1600" b="0" dirty="0" smtClean="0">
                          <a:effectLst/>
                          <a:latin typeface="+mn-lt"/>
                          <a:ea typeface="+mn-ea"/>
                          <a:cs typeface="+mn-cs"/>
                        </a:rPr>
                        <a:t>72</a:t>
                      </a:r>
                    </a:p>
                    <a:p>
                      <a:pPr algn="r">
                        <a:lnSpc>
                          <a:spcPct val="100000"/>
                        </a:lnSpc>
                        <a:spcAft>
                          <a:spcPts val="0"/>
                        </a:spcAft>
                      </a:pPr>
                      <a:r>
                        <a:rPr lang="nl-BE" sz="1600" b="0" dirty="0" smtClean="0">
                          <a:effectLst/>
                          <a:latin typeface="+mn-lt"/>
                          <a:ea typeface="+mn-ea"/>
                          <a:cs typeface="+mn-cs"/>
                        </a:rPr>
                        <a:t>73</a:t>
                      </a:r>
                    </a:p>
                    <a:p>
                      <a:pPr algn="r">
                        <a:lnSpc>
                          <a:spcPct val="100000"/>
                        </a:lnSpc>
                        <a:spcAft>
                          <a:spcPts val="0"/>
                        </a:spcAft>
                      </a:pPr>
                      <a:r>
                        <a:rPr lang="nl-BE" sz="1600" b="0" dirty="0" smtClean="0">
                          <a:effectLst/>
                          <a:latin typeface="+mn-lt"/>
                          <a:ea typeface="+mn-ea"/>
                          <a:cs typeface="+mn-cs"/>
                        </a:rPr>
                        <a:t>74</a:t>
                      </a:r>
                    </a:p>
                    <a:p>
                      <a:pPr algn="r">
                        <a:lnSpc>
                          <a:spcPct val="100000"/>
                        </a:lnSpc>
                        <a:spcAft>
                          <a:spcPts val="0"/>
                        </a:spcAft>
                      </a:pPr>
                      <a:r>
                        <a:rPr lang="nl-BE" sz="1600" b="0" dirty="0" smtClean="0">
                          <a:effectLst/>
                          <a:latin typeface="+mn-lt"/>
                          <a:ea typeface="+mn-ea"/>
                          <a:cs typeface="+mn-cs"/>
                        </a:rPr>
                        <a:t>75</a:t>
                      </a:r>
                    </a:p>
                    <a:p>
                      <a:pPr algn="r">
                        <a:lnSpc>
                          <a:spcPct val="100000"/>
                        </a:lnSpc>
                        <a:spcAft>
                          <a:spcPts val="0"/>
                        </a:spcAft>
                      </a:pPr>
                      <a:endParaRPr lang="nl-BE" sz="16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76</a:t>
                      </a:r>
                    </a:p>
                    <a:p>
                      <a:pPr algn="r">
                        <a:lnSpc>
                          <a:spcPct val="100000"/>
                        </a:lnSpc>
                        <a:spcAft>
                          <a:spcPts val="0"/>
                        </a:spcAft>
                      </a:pPr>
                      <a:r>
                        <a:rPr lang="nl-BE" sz="1600" b="0" dirty="0" smtClean="0">
                          <a:effectLst/>
                          <a:latin typeface="+mn-lt"/>
                          <a:ea typeface="+mn-ea"/>
                          <a:cs typeface="+mn-cs"/>
                        </a:rPr>
                        <a:t>77</a:t>
                      </a:r>
                    </a:p>
                    <a:p>
                      <a:pPr algn="r">
                        <a:lnSpc>
                          <a:spcPct val="100000"/>
                        </a:lnSpc>
                        <a:spcAft>
                          <a:spcPts val="0"/>
                        </a:spcAft>
                      </a:pPr>
                      <a:r>
                        <a:rPr lang="nl-BE" sz="1600" b="0" dirty="0" smtClean="0">
                          <a:effectLst/>
                          <a:latin typeface="+mn-lt"/>
                          <a:ea typeface="+mn-ea"/>
                          <a:cs typeface="+mn-cs"/>
                        </a:rPr>
                        <a:t>78</a:t>
                      </a:r>
                    </a:p>
                    <a:p>
                      <a:pPr algn="r">
                        <a:lnSpc>
                          <a:spcPct val="100000"/>
                        </a:lnSpc>
                        <a:spcAft>
                          <a:spcPts val="0"/>
                        </a:spcAft>
                      </a:pPr>
                      <a:r>
                        <a:rPr lang="nl-BE" sz="1600" b="0" dirty="0" smtClean="0">
                          <a:effectLst/>
                          <a:latin typeface="+mn-lt"/>
                          <a:ea typeface="+mn-ea"/>
                          <a:cs typeface="+mn-cs"/>
                        </a:rPr>
                        <a:t>79</a:t>
                      </a:r>
                    </a:p>
                    <a:p>
                      <a:pPr algn="r">
                        <a:lnSpc>
                          <a:spcPct val="100000"/>
                        </a:lnSpc>
                        <a:spcAft>
                          <a:spcPts val="0"/>
                        </a:spcAft>
                      </a:pPr>
                      <a:r>
                        <a:rPr lang="nl-BE" sz="1600" b="0" dirty="0" smtClean="0">
                          <a:effectLst/>
                          <a:latin typeface="+mn-lt"/>
                          <a:ea typeface="+mn-ea"/>
                          <a:cs typeface="+mn-cs"/>
                        </a:rPr>
                        <a:t>80</a:t>
                      </a:r>
                    </a:p>
                    <a:p>
                      <a:pPr algn="r">
                        <a:lnSpc>
                          <a:spcPct val="100000"/>
                        </a:lnSpc>
                        <a:spcAft>
                          <a:spcPts val="0"/>
                        </a:spcAft>
                      </a:pPr>
                      <a:endParaRPr lang="nl-BE" sz="16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81</a:t>
                      </a:r>
                    </a:p>
                    <a:p>
                      <a:pPr algn="r">
                        <a:lnSpc>
                          <a:spcPct val="100000"/>
                        </a:lnSpc>
                        <a:spcAft>
                          <a:spcPts val="0"/>
                        </a:spcAft>
                      </a:pPr>
                      <a:r>
                        <a:rPr lang="nl-BE" sz="1600" b="0" dirty="0" smtClean="0">
                          <a:effectLst/>
                          <a:latin typeface="+mn-lt"/>
                          <a:ea typeface="+mn-ea"/>
                          <a:cs typeface="+mn-cs"/>
                        </a:rPr>
                        <a:t>82</a:t>
                      </a:r>
                    </a:p>
                    <a:p>
                      <a:pPr algn="r">
                        <a:lnSpc>
                          <a:spcPct val="100000"/>
                        </a:lnSpc>
                        <a:spcAft>
                          <a:spcPts val="0"/>
                        </a:spcAft>
                      </a:pPr>
                      <a:r>
                        <a:rPr lang="nl-BE" sz="1600" b="0" dirty="0" smtClean="0">
                          <a:effectLst/>
                          <a:latin typeface="+mn-lt"/>
                          <a:ea typeface="+mn-ea"/>
                          <a:cs typeface="+mn-cs"/>
                        </a:rPr>
                        <a:t>83</a:t>
                      </a:r>
                    </a:p>
                    <a:p>
                      <a:pPr algn="r">
                        <a:lnSpc>
                          <a:spcPct val="100000"/>
                        </a:lnSpc>
                        <a:spcAft>
                          <a:spcPts val="0"/>
                        </a:spcAft>
                      </a:pPr>
                      <a:r>
                        <a:rPr lang="nl-BE" sz="1600" b="0" dirty="0" smtClean="0">
                          <a:effectLst/>
                          <a:latin typeface="+mn-lt"/>
                          <a:ea typeface="+mn-ea"/>
                          <a:cs typeface="+mn-cs"/>
                        </a:rPr>
                        <a:t>84</a:t>
                      </a:r>
                    </a:p>
                    <a:p>
                      <a:pPr algn="r">
                        <a:lnSpc>
                          <a:spcPct val="100000"/>
                        </a:lnSpc>
                        <a:spcAft>
                          <a:spcPts val="0"/>
                        </a:spcAft>
                      </a:pPr>
                      <a:r>
                        <a:rPr lang="nl-BE" sz="1600" b="0" dirty="0" smtClean="0">
                          <a:effectLst/>
                          <a:latin typeface="+mn-lt"/>
                          <a:ea typeface="+mn-ea"/>
                          <a:cs typeface="+mn-cs"/>
                        </a:rPr>
                        <a:t>85</a:t>
                      </a:r>
                    </a:p>
                    <a:p>
                      <a:pPr algn="r">
                        <a:lnSpc>
                          <a:spcPct val="100000"/>
                        </a:lnSpc>
                        <a:spcAft>
                          <a:spcPts val="0"/>
                        </a:spcAft>
                      </a:pPr>
                      <a:r>
                        <a:rPr lang="nl-BE" sz="1600" b="0" dirty="0" smtClean="0">
                          <a:effectLst/>
                          <a:latin typeface="+mn-lt"/>
                          <a:ea typeface="+mn-ea"/>
                          <a:cs typeface="+mn-cs"/>
                        </a:rPr>
                        <a:t>86</a:t>
                      </a:r>
                    </a:p>
                    <a:p>
                      <a:pPr algn="r">
                        <a:lnSpc>
                          <a:spcPct val="100000"/>
                        </a:lnSpc>
                        <a:spcAft>
                          <a:spcPts val="0"/>
                        </a:spcAft>
                      </a:pPr>
                      <a:r>
                        <a:rPr lang="nl-BE" sz="1600" b="0" dirty="0" smtClean="0">
                          <a:effectLst/>
                          <a:latin typeface="+mn-lt"/>
                          <a:ea typeface="+mn-ea"/>
                          <a:cs typeface="+mn-cs"/>
                        </a:rPr>
                        <a:t>87</a:t>
                      </a:r>
                    </a:p>
                    <a:p>
                      <a:pPr algn="r">
                        <a:lnSpc>
                          <a:spcPct val="100000"/>
                        </a:lnSpc>
                        <a:spcAft>
                          <a:spcPts val="0"/>
                        </a:spcAft>
                      </a:pPr>
                      <a:r>
                        <a:rPr lang="nl-BE" sz="1600" b="0" dirty="0" smtClean="0">
                          <a:effectLst/>
                          <a:latin typeface="+mn-lt"/>
                          <a:ea typeface="+mn-ea"/>
                          <a:cs typeface="+mn-cs"/>
                        </a:rPr>
                        <a:t>88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class="col-1 offset-1"&gt;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&lt;input type="</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checkbox</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ikbenakkoord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class="col-4"&gt;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Ik aanvaard dat de berekening louter indicatief is.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SoMa</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Solar is niet gebonden aan 			de berekende prijzen.</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class="col-6"&gt;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&lt;p class="center"&gt;&lt;input type="button"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="rekenknop"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="bereken"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disabled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&gt;&lt;/p&gt;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class="col-6"&gt;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&lt;p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="resultaat"&gt;&lt;/p&gt;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&lt;/form&gt;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Tree>
    <p:extLst>
      <p:ext uri="{BB962C8B-B14F-4D97-AF65-F5344CB8AC3E}">
        <p14:creationId xmlns:p14="http://schemas.microsoft.com/office/powerpoint/2010/main" val="3009689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178</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stap10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1829240204"/>
              </p:ext>
            </p:extLst>
          </p:nvPr>
        </p:nvGraphicFramePr>
        <p:xfrm>
          <a:off x="1463039" y="1987831"/>
          <a:ext cx="10578707" cy="475488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8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51</a:t>
                      </a:r>
                      <a:br>
                        <a:rPr lang="nl-BE" sz="1600" b="0" dirty="0" smtClean="0">
                          <a:effectLst/>
                          <a:latin typeface="+mn-lt"/>
                          <a:ea typeface="+mn-ea"/>
                          <a:cs typeface="+mn-cs"/>
                        </a:rPr>
                      </a:br>
                      <a:r>
                        <a:rPr lang="nl-BE" sz="1600" b="0" dirty="0" smtClean="0">
                          <a:effectLst/>
                          <a:latin typeface="+mn-lt"/>
                          <a:ea typeface="+mn-ea"/>
                          <a:cs typeface="+mn-cs"/>
                        </a:rPr>
                        <a:t>52</a:t>
                      </a:r>
                      <a:br>
                        <a:rPr lang="nl-BE" sz="1600" b="0" dirty="0" smtClean="0">
                          <a:effectLst/>
                          <a:latin typeface="+mn-lt"/>
                          <a:ea typeface="+mn-ea"/>
                          <a:cs typeface="+mn-cs"/>
                        </a:rPr>
                      </a:br>
                      <a:r>
                        <a:rPr lang="nl-BE" sz="1600" b="0" dirty="0" smtClean="0">
                          <a:effectLst/>
                          <a:latin typeface="+mn-lt"/>
                          <a:ea typeface="+mn-ea"/>
                          <a:cs typeface="+mn-cs"/>
                        </a:rPr>
                        <a:t>53</a:t>
                      </a:r>
                      <a:br>
                        <a:rPr lang="nl-BE" sz="1600" b="0" dirty="0" smtClean="0">
                          <a:effectLst/>
                          <a:latin typeface="+mn-lt"/>
                          <a:ea typeface="+mn-ea"/>
                          <a:cs typeface="+mn-cs"/>
                        </a:rPr>
                      </a:br>
                      <a:r>
                        <a:rPr lang="nl-BE" sz="1600" b="0" dirty="0" smtClean="0">
                          <a:effectLst/>
                          <a:latin typeface="+mn-lt"/>
                          <a:ea typeface="+mn-ea"/>
                          <a:cs typeface="+mn-cs"/>
                        </a:rPr>
                        <a:t>54</a:t>
                      </a:r>
                      <a:br>
                        <a:rPr lang="nl-BE" sz="1600" b="0" dirty="0" smtClean="0">
                          <a:effectLst/>
                          <a:latin typeface="+mn-lt"/>
                          <a:ea typeface="+mn-ea"/>
                          <a:cs typeface="+mn-cs"/>
                        </a:rPr>
                      </a:br>
                      <a:r>
                        <a:rPr lang="nl-BE" sz="1600" b="0" dirty="0" smtClean="0">
                          <a:effectLst/>
                          <a:latin typeface="+mn-lt"/>
                          <a:ea typeface="+mn-ea"/>
                          <a:cs typeface="+mn-cs"/>
                        </a:rPr>
                        <a:t>55</a:t>
                      </a:r>
                      <a:br>
                        <a:rPr lang="nl-BE" sz="1600" b="0" dirty="0" smtClean="0">
                          <a:effectLst/>
                          <a:latin typeface="+mn-lt"/>
                          <a:ea typeface="+mn-ea"/>
                          <a:cs typeface="+mn-cs"/>
                        </a:rPr>
                      </a:br>
                      <a:r>
                        <a:rPr lang="nl-BE" sz="1600" b="0" dirty="0" smtClean="0">
                          <a:effectLst/>
                          <a:latin typeface="+mn-lt"/>
                          <a:ea typeface="+mn-ea"/>
                          <a:cs typeface="+mn-cs"/>
                        </a:rPr>
                        <a:t>56</a:t>
                      </a:r>
                      <a:br>
                        <a:rPr lang="nl-BE" sz="1600" b="0" dirty="0" smtClean="0">
                          <a:effectLst/>
                          <a:latin typeface="+mn-lt"/>
                          <a:ea typeface="+mn-ea"/>
                          <a:cs typeface="+mn-cs"/>
                        </a:rPr>
                      </a:br>
                      <a:r>
                        <a:rPr lang="nl-BE" sz="1600" b="0" dirty="0" smtClean="0">
                          <a:effectLst/>
                          <a:latin typeface="+mn-lt"/>
                          <a:ea typeface="+mn-ea"/>
                          <a:cs typeface="+mn-cs"/>
                        </a:rPr>
                        <a:t>57</a:t>
                      </a:r>
                      <a:br>
                        <a:rPr lang="nl-BE" sz="1600" b="0" dirty="0" smtClean="0">
                          <a:effectLst/>
                          <a:latin typeface="+mn-lt"/>
                          <a:ea typeface="+mn-ea"/>
                          <a:cs typeface="+mn-cs"/>
                        </a:rPr>
                      </a:br>
                      <a:r>
                        <a:rPr lang="nl-BE" sz="1600" b="0" dirty="0" smtClean="0">
                          <a:effectLst/>
                          <a:latin typeface="+mn-lt"/>
                          <a:ea typeface="+mn-ea"/>
                          <a:cs typeface="+mn-cs"/>
                        </a:rPr>
                        <a:t>58</a:t>
                      </a:r>
                      <a:br>
                        <a:rPr lang="nl-BE" sz="1600" b="0" dirty="0" smtClean="0">
                          <a:effectLst/>
                          <a:latin typeface="+mn-lt"/>
                          <a:ea typeface="+mn-ea"/>
                          <a:cs typeface="+mn-cs"/>
                        </a:rPr>
                      </a:br>
                      <a:r>
                        <a:rPr lang="nl-BE" sz="1600" b="0" dirty="0" smtClean="0">
                          <a:effectLst/>
                          <a:latin typeface="+mn-lt"/>
                          <a:ea typeface="+mn-ea"/>
                          <a:cs typeface="+mn-cs"/>
                        </a:rPr>
                        <a:t>59</a:t>
                      </a:r>
                      <a:br>
                        <a:rPr lang="nl-BE" sz="1600" b="0" dirty="0" smtClean="0">
                          <a:effectLst/>
                          <a:latin typeface="+mn-lt"/>
                          <a:ea typeface="+mn-ea"/>
                          <a:cs typeface="+mn-cs"/>
                        </a:rPr>
                      </a:br>
                      <a:r>
                        <a:rPr lang="nl-BE" sz="1600" b="0" dirty="0" smtClean="0">
                          <a:effectLst/>
                          <a:latin typeface="+mn-lt"/>
                          <a:ea typeface="+mn-ea"/>
                          <a:cs typeface="+mn-cs"/>
                        </a:rPr>
                        <a:t>60</a:t>
                      </a:r>
                      <a:br>
                        <a:rPr lang="nl-BE" sz="1600" b="0" dirty="0" smtClean="0">
                          <a:effectLst/>
                          <a:latin typeface="+mn-lt"/>
                          <a:ea typeface="+mn-ea"/>
                          <a:cs typeface="+mn-cs"/>
                        </a:rPr>
                      </a:br>
                      <a:r>
                        <a:rPr lang="nl-BE" sz="1600" b="0" dirty="0" smtClean="0">
                          <a:effectLst/>
                          <a:latin typeface="+mn-lt"/>
                          <a:ea typeface="+mn-ea"/>
                          <a:cs typeface="+mn-cs"/>
                        </a:rPr>
                        <a:t>61</a:t>
                      </a:r>
                      <a:br>
                        <a:rPr lang="nl-BE" sz="1600" b="0" dirty="0" smtClean="0">
                          <a:effectLst/>
                          <a:latin typeface="+mn-lt"/>
                          <a:ea typeface="+mn-ea"/>
                          <a:cs typeface="+mn-cs"/>
                        </a:rPr>
                      </a:br>
                      <a:r>
                        <a:rPr lang="nl-BE" sz="1600" b="0" dirty="0" smtClean="0">
                          <a:effectLst/>
                          <a:latin typeface="+mn-lt"/>
                          <a:ea typeface="+mn-ea"/>
                          <a:cs typeface="+mn-cs"/>
                        </a:rPr>
                        <a:t>62</a:t>
                      </a:r>
                      <a:br>
                        <a:rPr lang="nl-BE" sz="1600" b="0" dirty="0" smtClean="0">
                          <a:effectLst/>
                          <a:latin typeface="+mn-lt"/>
                          <a:ea typeface="+mn-ea"/>
                          <a:cs typeface="+mn-cs"/>
                        </a:rPr>
                      </a:br>
                      <a:r>
                        <a:rPr lang="nl-BE" sz="1600" b="0" dirty="0" smtClean="0">
                          <a:effectLst/>
                          <a:latin typeface="+mn-lt"/>
                          <a:ea typeface="+mn-ea"/>
                          <a:cs typeface="+mn-cs"/>
                        </a:rPr>
                        <a:t>63</a:t>
                      </a:r>
                      <a:br>
                        <a:rPr lang="nl-BE" sz="1600" b="0" dirty="0" smtClean="0">
                          <a:effectLst/>
                          <a:latin typeface="+mn-lt"/>
                          <a:ea typeface="+mn-ea"/>
                          <a:cs typeface="+mn-cs"/>
                        </a:rPr>
                      </a:br>
                      <a:r>
                        <a:rPr lang="nl-BE" sz="1600" b="0" dirty="0" smtClean="0">
                          <a:effectLst/>
                          <a:latin typeface="+mn-lt"/>
                          <a:ea typeface="+mn-ea"/>
                          <a:cs typeface="+mn-cs"/>
                        </a:rPr>
                        <a:t>64</a:t>
                      </a:r>
                      <a:br>
                        <a:rPr lang="nl-BE" sz="1600" b="0" dirty="0" smtClean="0">
                          <a:effectLst/>
                          <a:latin typeface="+mn-lt"/>
                          <a:ea typeface="+mn-ea"/>
                          <a:cs typeface="+mn-cs"/>
                        </a:rPr>
                      </a:br>
                      <a:r>
                        <a:rPr lang="nl-BE" sz="1600" b="0" dirty="0" smtClean="0">
                          <a:effectLst/>
                          <a:latin typeface="+mn-lt"/>
                          <a:ea typeface="+mn-ea"/>
                          <a:cs typeface="+mn-cs"/>
                        </a:rPr>
                        <a:t>65</a:t>
                      </a:r>
                      <a:br>
                        <a:rPr lang="nl-BE" sz="1600" b="0" dirty="0" smtClean="0">
                          <a:effectLst/>
                          <a:latin typeface="+mn-lt"/>
                          <a:ea typeface="+mn-ea"/>
                          <a:cs typeface="+mn-cs"/>
                        </a:rPr>
                      </a:br>
                      <a:r>
                        <a:rPr lang="nl-BE" sz="1600" b="0" dirty="0" smtClean="0">
                          <a:effectLst/>
                          <a:latin typeface="+mn-lt"/>
                          <a:ea typeface="+mn-ea"/>
                          <a:cs typeface="+mn-cs"/>
                        </a:rPr>
                        <a:t>66</a:t>
                      </a:r>
                      <a:br>
                        <a:rPr lang="nl-BE" sz="1600" b="0" dirty="0" smtClean="0">
                          <a:effectLst/>
                          <a:latin typeface="+mn-lt"/>
                          <a:ea typeface="+mn-ea"/>
                          <a:cs typeface="+mn-cs"/>
                        </a:rPr>
                      </a:br>
                      <a:r>
                        <a:rPr lang="nl-BE" sz="1600" b="0" dirty="0" smtClean="0">
                          <a:effectLst/>
                          <a:latin typeface="+mn-lt"/>
                          <a:ea typeface="+mn-ea"/>
                          <a:cs typeface="+mn-cs"/>
                        </a:rPr>
                        <a:t>67</a:t>
                      </a:r>
                      <a:br>
                        <a:rPr lang="nl-BE" sz="1600" b="0" dirty="0" smtClean="0">
                          <a:effectLst/>
                          <a:latin typeface="+mn-lt"/>
                          <a:ea typeface="+mn-ea"/>
                          <a:cs typeface="+mn-cs"/>
                        </a:rPr>
                      </a:br>
                      <a:r>
                        <a:rPr lang="nl-BE" sz="1600" b="0" dirty="0" smtClean="0">
                          <a:effectLst/>
                          <a:latin typeface="+mn-lt"/>
                          <a:ea typeface="+mn-ea"/>
                          <a:cs typeface="+mn-cs"/>
                        </a:rPr>
                        <a:t>68</a:t>
                      </a:r>
                      <a:br>
                        <a:rPr lang="nl-BE" sz="1600" b="0" dirty="0" smtClean="0">
                          <a:effectLst/>
                          <a:latin typeface="+mn-lt"/>
                          <a:ea typeface="+mn-ea"/>
                          <a:cs typeface="+mn-cs"/>
                        </a:rPr>
                      </a:br>
                      <a:r>
                        <a:rPr lang="nl-BE" sz="1600" b="0" dirty="0" smtClean="0">
                          <a:effectLst/>
                          <a:latin typeface="+mn-lt"/>
                          <a:ea typeface="+mn-ea"/>
                          <a:cs typeface="+mn-cs"/>
                        </a:rPr>
                        <a:t>69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&lt;form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="rekenformulier"&gt;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&lt;label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="verbruik" </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class="col-3 </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-right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"&gt;Jaarlijks verbruik (in kWh):&lt;/label&gt;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class="col-3"&gt;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&lt;input type="</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="verbruik"&gt;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&lt;label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="paneelkeuze" </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class="col-3 </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-right"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&gt;Gewenste type zonnepaneel:&lt;/label&gt;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class="col-3"&gt;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&lt;select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="paneelkeuze"&gt;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&lt;option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="280"&gt; TXS A-280WP &lt;/option&gt;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&lt;option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="305"&gt; TXS A-305WP &lt;/option&gt;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&lt;option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="325"&gt; TXS A-325WP &lt;/option&gt;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&lt;option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="375"&gt; TXS F-375WP &lt;/option&gt;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&lt;option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="400"&gt; TXS F-400WP &lt;/option&gt;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&lt;/select&gt;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
        <p:nvSpPr>
          <p:cNvPr id="2" name="Afgeronde rechthoek 1"/>
          <p:cNvSpPr/>
          <p:nvPr/>
        </p:nvSpPr>
        <p:spPr>
          <a:xfrm>
            <a:off x="6382139" y="2547257"/>
            <a:ext cx="1287624" cy="354563"/>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Rechthoek 18"/>
          <p:cNvSpPr/>
          <p:nvPr/>
        </p:nvSpPr>
        <p:spPr>
          <a:xfrm>
            <a:off x="6846802" y="3241390"/>
            <a:ext cx="4947092"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t>Inhoud wordt rechts uitgelijnd</a:t>
            </a:r>
            <a:endParaRPr lang="nl-BE" sz="2400" dirty="0"/>
          </a:p>
        </p:txBody>
      </p:sp>
      <p:cxnSp>
        <p:nvCxnSpPr>
          <p:cNvPr id="12" name="Rechte verbindingslijn met pijl 11"/>
          <p:cNvCxnSpPr/>
          <p:nvPr/>
        </p:nvCxnSpPr>
        <p:spPr>
          <a:xfrm>
            <a:off x="7473820" y="2901820"/>
            <a:ext cx="93307" cy="25372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4250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178</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stap10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1829240204"/>
              </p:ext>
            </p:extLst>
          </p:nvPr>
        </p:nvGraphicFramePr>
        <p:xfrm>
          <a:off x="1463039" y="1987831"/>
          <a:ext cx="10578707" cy="475488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8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51</a:t>
                      </a:r>
                      <a:br>
                        <a:rPr lang="nl-BE" sz="1600" b="0" dirty="0" smtClean="0">
                          <a:effectLst/>
                          <a:latin typeface="+mn-lt"/>
                          <a:ea typeface="+mn-ea"/>
                          <a:cs typeface="+mn-cs"/>
                        </a:rPr>
                      </a:br>
                      <a:r>
                        <a:rPr lang="nl-BE" sz="1600" b="0" dirty="0" smtClean="0">
                          <a:effectLst/>
                          <a:latin typeface="+mn-lt"/>
                          <a:ea typeface="+mn-ea"/>
                          <a:cs typeface="+mn-cs"/>
                        </a:rPr>
                        <a:t>52</a:t>
                      </a:r>
                      <a:br>
                        <a:rPr lang="nl-BE" sz="1600" b="0" dirty="0" smtClean="0">
                          <a:effectLst/>
                          <a:latin typeface="+mn-lt"/>
                          <a:ea typeface="+mn-ea"/>
                          <a:cs typeface="+mn-cs"/>
                        </a:rPr>
                      </a:br>
                      <a:r>
                        <a:rPr lang="nl-BE" sz="1600" b="0" dirty="0" smtClean="0">
                          <a:effectLst/>
                          <a:latin typeface="+mn-lt"/>
                          <a:ea typeface="+mn-ea"/>
                          <a:cs typeface="+mn-cs"/>
                        </a:rPr>
                        <a:t>53</a:t>
                      </a:r>
                      <a:br>
                        <a:rPr lang="nl-BE" sz="1600" b="0" dirty="0" smtClean="0">
                          <a:effectLst/>
                          <a:latin typeface="+mn-lt"/>
                          <a:ea typeface="+mn-ea"/>
                          <a:cs typeface="+mn-cs"/>
                        </a:rPr>
                      </a:br>
                      <a:r>
                        <a:rPr lang="nl-BE" sz="1600" b="0" dirty="0" smtClean="0">
                          <a:effectLst/>
                          <a:latin typeface="+mn-lt"/>
                          <a:ea typeface="+mn-ea"/>
                          <a:cs typeface="+mn-cs"/>
                        </a:rPr>
                        <a:t>54</a:t>
                      </a:r>
                      <a:br>
                        <a:rPr lang="nl-BE" sz="1600" b="0" dirty="0" smtClean="0">
                          <a:effectLst/>
                          <a:latin typeface="+mn-lt"/>
                          <a:ea typeface="+mn-ea"/>
                          <a:cs typeface="+mn-cs"/>
                        </a:rPr>
                      </a:br>
                      <a:r>
                        <a:rPr lang="nl-BE" sz="1600" b="0" dirty="0" smtClean="0">
                          <a:effectLst/>
                          <a:latin typeface="+mn-lt"/>
                          <a:ea typeface="+mn-ea"/>
                          <a:cs typeface="+mn-cs"/>
                        </a:rPr>
                        <a:t>55</a:t>
                      </a:r>
                      <a:br>
                        <a:rPr lang="nl-BE" sz="1600" b="0" dirty="0" smtClean="0">
                          <a:effectLst/>
                          <a:latin typeface="+mn-lt"/>
                          <a:ea typeface="+mn-ea"/>
                          <a:cs typeface="+mn-cs"/>
                        </a:rPr>
                      </a:br>
                      <a:r>
                        <a:rPr lang="nl-BE" sz="1600" b="0" dirty="0" smtClean="0">
                          <a:effectLst/>
                          <a:latin typeface="+mn-lt"/>
                          <a:ea typeface="+mn-ea"/>
                          <a:cs typeface="+mn-cs"/>
                        </a:rPr>
                        <a:t>56</a:t>
                      </a:r>
                      <a:br>
                        <a:rPr lang="nl-BE" sz="1600" b="0" dirty="0" smtClean="0">
                          <a:effectLst/>
                          <a:latin typeface="+mn-lt"/>
                          <a:ea typeface="+mn-ea"/>
                          <a:cs typeface="+mn-cs"/>
                        </a:rPr>
                      </a:br>
                      <a:r>
                        <a:rPr lang="nl-BE" sz="1600" b="0" dirty="0" smtClean="0">
                          <a:effectLst/>
                          <a:latin typeface="+mn-lt"/>
                          <a:ea typeface="+mn-ea"/>
                          <a:cs typeface="+mn-cs"/>
                        </a:rPr>
                        <a:t>57</a:t>
                      </a:r>
                      <a:br>
                        <a:rPr lang="nl-BE" sz="1600" b="0" dirty="0" smtClean="0">
                          <a:effectLst/>
                          <a:latin typeface="+mn-lt"/>
                          <a:ea typeface="+mn-ea"/>
                          <a:cs typeface="+mn-cs"/>
                        </a:rPr>
                      </a:br>
                      <a:r>
                        <a:rPr lang="nl-BE" sz="1600" b="0" dirty="0" smtClean="0">
                          <a:effectLst/>
                          <a:latin typeface="+mn-lt"/>
                          <a:ea typeface="+mn-ea"/>
                          <a:cs typeface="+mn-cs"/>
                        </a:rPr>
                        <a:t>58</a:t>
                      </a:r>
                      <a:br>
                        <a:rPr lang="nl-BE" sz="1600" b="0" dirty="0" smtClean="0">
                          <a:effectLst/>
                          <a:latin typeface="+mn-lt"/>
                          <a:ea typeface="+mn-ea"/>
                          <a:cs typeface="+mn-cs"/>
                        </a:rPr>
                      </a:br>
                      <a:r>
                        <a:rPr lang="nl-BE" sz="1600" b="0" dirty="0" smtClean="0">
                          <a:effectLst/>
                          <a:latin typeface="+mn-lt"/>
                          <a:ea typeface="+mn-ea"/>
                          <a:cs typeface="+mn-cs"/>
                        </a:rPr>
                        <a:t>59</a:t>
                      </a:r>
                      <a:br>
                        <a:rPr lang="nl-BE" sz="1600" b="0" dirty="0" smtClean="0">
                          <a:effectLst/>
                          <a:latin typeface="+mn-lt"/>
                          <a:ea typeface="+mn-ea"/>
                          <a:cs typeface="+mn-cs"/>
                        </a:rPr>
                      </a:br>
                      <a:r>
                        <a:rPr lang="nl-BE" sz="1600" b="0" dirty="0" smtClean="0">
                          <a:effectLst/>
                          <a:latin typeface="+mn-lt"/>
                          <a:ea typeface="+mn-ea"/>
                          <a:cs typeface="+mn-cs"/>
                        </a:rPr>
                        <a:t>60</a:t>
                      </a:r>
                      <a:br>
                        <a:rPr lang="nl-BE" sz="1600" b="0" dirty="0" smtClean="0">
                          <a:effectLst/>
                          <a:latin typeface="+mn-lt"/>
                          <a:ea typeface="+mn-ea"/>
                          <a:cs typeface="+mn-cs"/>
                        </a:rPr>
                      </a:br>
                      <a:r>
                        <a:rPr lang="nl-BE" sz="1600" b="0" dirty="0" smtClean="0">
                          <a:effectLst/>
                          <a:latin typeface="+mn-lt"/>
                          <a:ea typeface="+mn-ea"/>
                          <a:cs typeface="+mn-cs"/>
                        </a:rPr>
                        <a:t>61</a:t>
                      </a:r>
                      <a:br>
                        <a:rPr lang="nl-BE" sz="1600" b="0" dirty="0" smtClean="0">
                          <a:effectLst/>
                          <a:latin typeface="+mn-lt"/>
                          <a:ea typeface="+mn-ea"/>
                          <a:cs typeface="+mn-cs"/>
                        </a:rPr>
                      </a:br>
                      <a:r>
                        <a:rPr lang="nl-BE" sz="1600" b="0" dirty="0" smtClean="0">
                          <a:effectLst/>
                          <a:latin typeface="+mn-lt"/>
                          <a:ea typeface="+mn-ea"/>
                          <a:cs typeface="+mn-cs"/>
                        </a:rPr>
                        <a:t>62</a:t>
                      </a:r>
                      <a:br>
                        <a:rPr lang="nl-BE" sz="1600" b="0" dirty="0" smtClean="0">
                          <a:effectLst/>
                          <a:latin typeface="+mn-lt"/>
                          <a:ea typeface="+mn-ea"/>
                          <a:cs typeface="+mn-cs"/>
                        </a:rPr>
                      </a:br>
                      <a:r>
                        <a:rPr lang="nl-BE" sz="1600" b="0" dirty="0" smtClean="0">
                          <a:effectLst/>
                          <a:latin typeface="+mn-lt"/>
                          <a:ea typeface="+mn-ea"/>
                          <a:cs typeface="+mn-cs"/>
                        </a:rPr>
                        <a:t>63</a:t>
                      </a:r>
                      <a:br>
                        <a:rPr lang="nl-BE" sz="1600" b="0" dirty="0" smtClean="0">
                          <a:effectLst/>
                          <a:latin typeface="+mn-lt"/>
                          <a:ea typeface="+mn-ea"/>
                          <a:cs typeface="+mn-cs"/>
                        </a:rPr>
                      </a:br>
                      <a:r>
                        <a:rPr lang="nl-BE" sz="1600" b="0" dirty="0" smtClean="0">
                          <a:effectLst/>
                          <a:latin typeface="+mn-lt"/>
                          <a:ea typeface="+mn-ea"/>
                          <a:cs typeface="+mn-cs"/>
                        </a:rPr>
                        <a:t>64</a:t>
                      </a:r>
                      <a:br>
                        <a:rPr lang="nl-BE" sz="1600" b="0" dirty="0" smtClean="0">
                          <a:effectLst/>
                          <a:latin typeface="+mn-lt"/>
                          <a:ea typeface="+mn-ea"/>
                          <a:cs typeface="+mn-cs"/>
                        </a:rPr>
                      </a:br>
                      <a:r>
                        <a:rPr lang="nl-BE" sz="1600" b="0" dirty="0" smtClean="0">
                          <a:effectLst/>
                          <a:latin typeface="+mn-lt"/>
                          <a:ea typeface="+mn-ea"/>
                          <a:cs typeface="+mn-cs"/>
                        </a:rPr>
                        <a:t>65</a:t>
                      </a:r>
                      <a:br>
                        <a:rPr lang="nl-BE" sz="1600" b="0" dirty="0" smtClean="0">
                          <a:effectLst/>
                          <a:latin typeface="+mn-lt"/>
                          <a:ea typeface="+mn-ea"/>
                          <a:cs typeface="+mn-cs"/>
                        </a:rPr>
                      </a:br>
                      <a:r>
                        <a:rPr lang="nl-BE" sz="1600" b="0" dirty="0" smtClean="0">
                          <a:effectLst/>
                          <a:latin typeface="+mn-lt"/>
                          <a:ea typeface="+mn-ea"/>
                          <a:cs typeface="+mn-cs"/>
                        </a:rPr>
                        <a:t>66</a:t>
                      </a:r>
                      <a:br>
                        <a:rPr lang="nl-BE" sz="1600" b="0" dirty="0" smtClean="0">
                          <a:effectLst/>
                          <a:latin typeface="+mn-lt"/>
                          <a:ea typeface="+mn-ea"/>
                          <a:cs typeface="+mn-cs"/>
                        </a:rPr>
                      </a:br>
                      <a:r>
                        <a:rPr lang="nl-BE" sz="1600" b="0" dirty="0" smtClean="0">
                          <a:effectLst/>
                          <a:latin typeface="+mn-lt"/>
                          <a:ea typeface="+mn-ea"/>
                          <a:cs typeface="+mn-cs"/>
                        </a:rPr>
                        <a:t>67</a:t>
                      </a:r>
                      <a:br>
                        <a:rPr lang="nl-BE" sz="1600" b="0" dirty="0" smtClean="0">
                          <a:effectLst/>
                          <a:latin typeface="+mn-lt"/>
                          <a:ea typeface="+mn-ea"/>
                          <a:cs typeface="+mn-cs"/>
                        </a:rPr>
                      </a:br>
                      <a:r>
                        <a:rPr lang="nl-BE" sz="1600" b="0" dirty="0" smtClean="0">
                          <a:effectLst/>
                          <a:latin typeface="+mn-lt"/>
                          <a:ea typeface="+mn-ea"/>
                          <a:cs typeface="+mn-cs"/>
                        </a:rPr>
                        <a:t>68</a:t>
                      </a:r>
                      <a:br>
                        <a:rPr lang="nl-BE" sz="1600" b="0" dirty="0" smtClean="0">
                          <a:effectLst/>
                          <a:latin typeface="+mn-lt"/>
                          <a:ea typeface="+mn-ea"/>
                          <a:cs typeface="+mn-cs"/>
                        </a:rPr>
                      </a:br>
                      <a:r>
                        <a:rPr lang="nl-BE" sz="1600" b="0" dirty="0" smtClean="0">
                          <a:effectLst/>
                          <a:latin typeface="+mn-lt"/>
                          <a:ea typeface="+mn-ea"/>
                          <a:cs typeface="+mn-cs"/>
                        </a:rPr>
                        <a:t>69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&lt;form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="rekenformulier"&gt;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&lt;label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="verbruik" </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class="col-3 </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-right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"&gt;Jaarlijks verbruik (in kWh):&lt;/label&gt;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class="col-3"&gt;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&lt;input type="</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="verbruik"&gt;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&lt;label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="paneelkeuze" </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class="col-3 </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-right"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&gt;Gewenste type zonnepaneel:&lt;/label&gt;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class="col-3"&gt;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&lt;select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="paneelkeuze"&gt;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&lt;option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="280"&gt; TXS A-280WP &lt;/option&gt;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&lt;option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="305"&gt; TXS A-305WP &lt;/option&gt;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&lt;option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="325"&gt; TXS A-325WP &lt;/option&gt;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&lt;option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="375"&gt; TXS F-375WP &lt;/option&gt;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&lt;option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="400"&gt; TXS F-400WP &lt;/option&gt;</a:t>
                      </a:r>
                    </a:p>
                    <a:p>
                      <a:pPr algn="l">
                        <a:lnSpc>
                          <a:spcPct val="100000"/>
                        </a:lnSpc>
                        <a:spcBef>
                          <a:spcPts val="0"/>
                        </a:spcBef>
                        <a:spcAft>
                          <a:spcPts val="0"/>
                        </a:spcAft>
                        <a:tabLst>
                          <a:tab pos="200660" algn="l"/>
                          <a:tab pos="387350" algn="l"/>
                          <a:tab pos="562610"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&lt;/select&gt;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
        <p:nvSpPr>
          <p:cNvPr id="2" name="Afgeronde rechthoek 1"/>
          <p:cNvSpPr/>
          <p:nvPr/>
        </p:nvSpPr>
        <p:spPr>
          <a:xfrm>
            <a:off x="4142792" y="3783308"/>
            <a:ext cx="1287624" cy="354563"/>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Rechthoek 18"/>
          <p:cNvSpPr/>
          <p:nvPr/>
        </p:nvSpPr>
        <p:spPr>
          <a:xfrm>
            <a:off x="5430416" y="2667283"/>
            <a:ext cx="6363478"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400" dirty="0" smtClean="0"/>
              <a:t>label en invoerveld worden gegroepeerd</a:t>
            </a:r>
            <a:endParaRPr lang="nl-BE" sz="2400" dirty="0"/>
          </a:p>
        </p:txBody>
      </p:sp>
      <p:cxnSp>
        <p:nvCxnSpPr>
          <p:cNvPr id="12" name="Rechte verbindingslijn met pijl 11"/>
          <p:cNvCxnSpPr/>
          <p:nvPr/>
        </p:nvCxnSpPr>
        <p:spPr>
          <a:xfrm flipV="1">
            <a:off x="5225142" y="3526971"/>
            <a:ext cx="282546" cy="25633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9520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179</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stap10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3042107683"/>
              </p:ext>
            </p:extLst>
          </p:nvPr>
        </p:nvGraphicFramePr>
        <p:xfrm>
          <a:off x="1463039" y="1399592"/>
          <a:ext cx="10578707" cy="4907901"/>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4907901">
                <a:tc>
                  <a:txBody>
                    <a:bodyPr/>
                    <a:lstStyle/>
                    <a:p>
                      <a:pPr algn="r">
                        <a:lnSpc>
                          <a:spcPct val="100000"/>
                        </a:lnSpc>
                        <a:spcAft>
                          <a:spcPts val="0"/>
                        </a:spcAft>
                      </a:pPr>
                      <a:endParaRPr lang="nl-BE" sz="8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51</a:t>
                      </a:r>
                      <a:br>
                        <a:rPr lang="nl-BE" sz="1600" b="0" dirty="0" smtClean="0">
                          <a:effectLst/>
                          <a:latin typeface="+mn-lt"/>
                          <a:ea typeface="+mn-ea"/>
                          <a:cs typeface="+mn-cs"/>
                        </a:rPr>
                      </a:br>
                      <a:r>
                        <a:rPr lang="nl-BE" sz="1600" b="0" dirty="0" smtClean="0">
                          <a:effectLst/>
                          <a:latin typeface="+mn-lt"/>
                          <a:ea typeface="+mn-ea"/>
                          <a:cs typeface="+mn-cs"/>
                        </a:rPr>
                        <a:t>52</a:t>
                      </a:r>
                      <a:br>
                        <a:rPr lang="nl-BE" sz="1600" b="0" dirty="0" smtClean="0">
                          <a:effectLst/>
                          <a:latin typeface="+mn-lt"/>
                          <a:ea typeface="+mn-ea"/>
                          <a:cs typeface="+mn-cs"/>
                        </a:rPr>
                      </a:br>
                      <a:r>
                        <a:rPr lang="nl-BE" sz="1600" b="0" dirty="0" smtClean="0">
                          <a:effectLst/>
                          <a:latin typeface="+mn-lt"/>
                          <a:ea typeface="+mn-ea"/>
                          <a:cs typeface="+mn-cs"/>
                        </a:rPr>
                        <a:t>53</a:t>
                      </a:r>
                      <a:br>
                        <a:rPr lang="nl-BE" sz="1600" b="0" dirty="0" smtClean="0">
                          <a:effectLst/>
                          <a:latin typeface="+mn-lt"/>
                          <a:ea typeface="+mn-ea"/>
                          <a:cs typeface="+mn-cs"/>
                        </a:rPr>
                      </a:br>
                      <a:r>
                        <a:rPr lang="nl-BE" sz="1600" b="0" dirty="0" smtClean="0">
                          <a:effectLst/>
                          <a:latin typeface="+mn-lt"/>
                          <a:ea typeface="+mn-ea"/>
                          <a:cs typeface="+mn-cs"/>
                        </a:rPr>
                        <a:t>54</a:t>
                      </a:r>
                      <a:br>
                        <a:rPr lang="nl-BE" sz="1600" b="0" dirty="0" smtClean="0">
                          <a:effectLst/>
                          <a:latin typeface="+mn-lt"/>
                          <a:ea typeface="+mn-ea"/>
                          <a:cs typeface="+mn-cs"/>
                        </a:rPr>
                      </a:br>
                      <a:r>
                        <a:rPr lang="nl-BE" sz="1600" b="0" dirty="0" smtClean="0">
                          <a:effectLst/>
                          <a:latin typeface="+mn-lt"/>
                          <a:ea typeface="+mn-ea"/>
                          <a:cs typeface="+mn-cs"/>
                        </a:rPr>
                        <a:t>55</a:t>
                      </a:r>
                      <a:br>
                        <a:rPr lang="nl-BE" sz="1600" b="0" dirty="0" smtClean="0">
                          <a:effectLst/>
                          <a:latin typeface="+mn-lt"/>
                          <a:ea typeface="+mn-ea"/>
                          <a:cs typeface="+mn-cs"/>
                        </a:rPr>
                      </a:br>
                      <a:endParaRPr lang="nl-BE" sz="16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56</a:t>
                      </a:r>
                      <a:br>
                        <a:rPr lang="nl-BE" sz="1600" b="0" dirty="0" smtClean="0">
                          <a:effectLst/>
                          <a:latin typeface="+mn-lt"/>
                          <a:ea typeface="+mn-ea"/>
                          <a:cs typeface="+mn-cs"/>
                        </a:rPr>
                      </a:br>
                      <a:r>
                        <a:rPr lang="nl-BE" sz="1600" b="0" dirty="0" smtClean="0">
                          <a:effectLst/>
                          <a:latin typeface="+mn-lt"/>
                          <a:ea typeface="+mn-ea"/>
                          <a:cs typeface="+mn-cs"/>
                        </a:rPr>
                        <a:t>57</a:t>
                      </a:r>
                      <a:br>
                        <a:rPr lang="nl-BE" sz="1600" b="0" dirty="0" smtClean="0">
                          <a:effectLst/>
                          <a:latin typeface="+mn-lt"/>
                          <a:ea typeface="+mn-ea"/>
                          <a:cs typeface="+mn-cs"/>
                        </a:rPr>
                      </a:br>
                      <a:r>
                        <a:rPr lang="nl-BE" sz="1600" b="0" dirty="0" smtClean="0">
                          <a:effectLst/>
                          <a:latin typeface="+mn-lt"/>
                          <a:ea typeface="+mn-ea"/>
                          <a:cs typeface="+mn-cs"/>
                        </a:rPr>
                        <a:t>58</a:t>
                      </a:r>
                      <a:br>
                        <a:rPr lang="nl-BE" sz="1600" b="0" dirty="0" smtClean="0">
                          <a:effectLst/>
                          <a:latin typeface="+mn-lt"/>
                          <a:ea typeface="+mn-ea"/>
                          <a:cs typeface="+mn-cs"/>
                        </a:rPr>
                      </a:br>
                      <a:r>
                        <a:rPr lang="nl-BE" sz="1600" b="0" dirty="0" smtClean="0">
                          <a:effectLst/>
                          <a:latin typeface="+mn-lt"/>
                          <a:ea typeface="+mn-ea"/>
                          <a:cs typeface="+mn-cs"/>
                        </a:rPr>
                        <a:t>59</a:t>
                      </a:r>
                      <a:br>
                        <a:rPr lang="nl-BE" sz="1600" b="0" dirty="0" smtClean="0">
                          <a:effectLst/>
                          <a:latin typeface="+mn-lt"/>
                          <a:ea typeface="+mn-ea"/>
                          <a:cs typeface="+mn-cs"/>
                        </a:rPr>
                      </a:br>
                      <a:r>
                        <a:rPr lang="nl-BE" sz="1600" b="0" dirty="0" smtClean="0">
                          <a:effectLst/>
                          <a:latin typeface="+mn-lt"/>
                          <a:ea typeface="+mn-ea"/>
                          <a:cs typeface="+mn-cs"/>
                        </a:rPr>
                        <a:t>60</a:t>
                      </a:r>
                      <a:br>
                        <a:rPr lang="nl-BE" sz="1600" b="0" dirty="0" smtClean="0">
                          <a:effectLst/>
                          <a:latin typeface="+mn-lt"/>
                          <a:ea typeface="+mn-ea"/>
                          <a:cs typeface="+mn-cs"/>
                        </a:rPr>
                      </a:br>
                      <a:r>
                        <a:rPr lang="nl-BE" sz="1600" b="0" dirty="0" smtClean="0">
                          <a:effectLst/>
                          <a:latin typeface="+mn-lt"/>
                          <a:ea typeface="+mn-ea"/>
                          <a:cs typeface="+mn-cs"/>
                        </a:rPr>
                        <a:t>61</a:t>
                      </a:r>
                      <a:br>
                        <a:rPr lang="nl-BE" sz="1600" b="0" dirty="0" smtClean="0">
                          <a:effectLst/>
                          <a:latin typeface="+mn-lt"/>
                          <a:ea typeface="+mn-ea"/>
                          <a:cs typeface="+mn-cs"/>
                        </a:rPr>
                      </a:br>
                      <a:endParaRPr lang="nl-BE" sz="16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62</a:t>
                      </a:r>
                      <a:br>
                        <a:rPr lang="nl-BE" sz="1600" b="0" dirty="0" smtClean="0">
                          <a:effectLst/>
                          <a:latin typeface="+mn-lt"/>
                          <a:ea typeface="+mn-ea"/>
                          <a:cs typeface="+mn-cs"/>
                        </a:rPr>
                      </a:br>
                      <a:r>
                        <a:rPr lang="nl-BE" sz="1600" b="0" dirty="0" smtClean="0">
                          <a:effectLst/>
                          <a:latin typeface="+mn-lt"/>
                          <a:ea typeface="+mn-ea"/>
                          <a:cs typeface="+mn-cs"/>
                        </a:rPr>
                        <a:t>63</a:t>
                      </a:r>
                      <a:br>
                        <a:rPr lang="nl-BE" sz="1600" b="0" dirty="0" smtClean="0">
                          <a:effectLst/>
                          <a:latin typeface="+mn-lt"/>
                          <a:ea typeface="+mn-ea"/>
                          <a:cs typeface="+mn-cs"/>
                        </a:rPr>
                      </a:br>
                      <a:endParaRPr lang="nl-BE" sz="16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69</a:t>
                      </a:r>
                    </a:p>
                    <a:p>
                      <a:pPr algn="r">
                        <a:lnSpc>
                          <a:spcPct val="100000"/>
                        </a:lnSpc>
                        <a:spcAft>
                          <a:spcPts val="0"/>
                        </a:spcAft>
                      </a:pPr>
                      <a:r>
                        <a:rPr lang="nl-BE" sz="1600" b="0" dirty="0" smtClean="0">
                          <a:effectLst/>
                          <a:latin typeface="+mn-lt"/>
                          <a:ea typeface="+mn-ea"/>
                          <a:cs typeface="+mn-cs"/>
                        </a:rPr>
                        <a:t>70</a:t>
                      </a:r>
                    </a:p>
                    <a:p>
                      <a:pPr algn="r">
                        <a:lnSpc>
                          <a:spcPct val="100000"/>
                        </a:lnSpc>
                        <a:spcAft>
                          <a:spcPts val="0"/>
                        </a:spcAft>
                      </a:pPr>
                      <a:r>
                        <a:rPr lang="nl-BE" sz="1600" b="0" dirty="0" smtClean="0">
                          <a:effectLst/>
                          <a:latin typeface="+mn-lt"/>
                          <a:ea typeface="+mn-ea"/>
                          <a:cs typeface="+mn-cs"/>
                        </a:rPr>
                        <a:t>71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&lt;div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justify</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-content-center"&gt;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class="col-xl-4 col-lg-6 col-md-8 col-sm-10 col-xs-12"&gt;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&lt;form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="rekenformulier"&gt;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&lt;label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="verbruik" class="col-6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-right"&gt;Jaarlijks verbruik (in kWh): 				&lt;/label&gt;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col-6</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&lt;input type="</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="verbruik"&gt;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&lt;label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="paneelkeuze" class="col-6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-right"&gt;Gewenste type zonnepaneel: 				&lt;/label&gt;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col-6</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&lt;select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="paneelkeuze"&gt;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&lt;/select&gt;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
        <p:nvSpPr>
          <p:cNvPr id="16" name="Afgeronde rechthoek 15"/>
          <p:cNvSpPr/>
          <p:nvPr/>
        </p:nvSpPr>
        <p:spPr>
          <a:xfrm>
            <a:off x="2416629" y="1729896"/>
            <a:ext cx="6718040" cy="354563"/>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Rechthoek 18"/>
          <p:cNvSpPr/>
          <p:nvPr/>
        </p:nvSpPr>
        <p:spPr>
          <a:xfrm>
            <a:off x="2899953" y="2344525"/>
            <a:ext cx="8847288" cy="163031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dirty="0" smtClean="0"/>
              <a:t>Nest </a:t>
            </a:r>
            <a:r>
              <a:rPr lang="nl-BE" sz="2400" dirty="0"/>
              <a:t>het formuliertje in een andere rij, die verdeeld wordt in een aantal </a:t>
            </a:r>
            <a:r>
              <a:rPr lang="nl-BE" sz="2400" dirty="0" smtClean="0"/>
              <a:t>kolommen</a:t>
            </a:r>
            <a:r>
              <a:rPr lang="nl-BE" sz="2400" dirty="0"/>
              <a:t>. Hoe kleiner het scherm, hoe meer kolommen er nodig zijn om het formuliertje gecentreerd te houden.</a:t>
            </a:r>
          </a:p>
        </p:txBody>
      </p:sp>
      <p:cxnSp>
        <p:nvCxnSpPr>
          <p:cNvPr id="21" name="Rechte verbindingslijn met pijl 20"/>
          <p:cNvCxnSpPr/>
          <p:nvPr/>
        </p:nvCxnSpPr>
        <p:spPr>
          <a:xfrm>
            <a:off x="3545632" y="2084459"/>
            <a:ext cx="93307" cy="25372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1106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179</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stap10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2811907502"/>
              </p:ext>
            </p:extLst>
          </p:nvPr>
        </p:nvGraphicFramePr>
        <p:xfrm>
          <a:off x="1463039" y="1399592"/>
          <a:ext cx="10578707" cy="4907901"/>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4907901">
                <a:tc>
                  <a:txBody>
                    <a:bodyPr/>
                    <a:lstStyle/>
                    <a:p>
                      <a:pPr algn="r">
                        <a:lnSpc>
                          <a:spcPct val="100000"/>
                        </a:lnSpc>
                        <a:spcAft>
                          <a:spcPts val="0"/>
                        </a:spcAft>
                      </a:pPr>
                      <a:endParaRPr lang="nl-BE" sz="8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51</a:t>
                      </a:r>
                      <a:br>
                        <a:rPr lang="nl-BE" sz="1600" b="0" dirty="0" smtClean="0">
                          <a:effectLst/>
                          <a:latin typeface="+mn-lt"/>
                          <a:ea typeface="+mn-ea"/>
                          <a:cs typeface="+mn-cs"/>
                        </a:rPr>
                      </a:br>
                      <a:r>
                        <a:rPr lang="nl-BE" sz="1600" b="0" dirty="0" smtClean="0">
                          <a:effectLst/>
                          <a:latin typeface="+mn-lt"/>
                          <a:ea typeface="+mn-ea"/>
                          <a:cs typeface="+mn-cs"/>
                        </a:rPr>
                        <a:t>52</a:t>
                      </a:r>
                      <a:br>
                        <a:rPr lang="nl-BE" sz="1600" b="0" dirty="0" smtClean="0">
                          <a:effectLst/>
                          <a:latin typeface="+mn-lt"/>
                          <a:ea typeface="+mn-ea"/>
                          <a:cs typeface="+mn-cs"/>
                        </a:rPr>
                      </a:br>
                      <a:r>
                        <a:rPr lang="nl-BE" sz="1600" b="0" dirty="0" smtClean="0">
                          <a:effectLst/>
                          <a:latin typeface="+mn-lt"/>
                          <a:ea typeface="+mn-ea"/>
                          <a:cs typeface="+mn-cs"/>
                        </a:rPr>
                        <a:t>53</a:t>
                      </a:r>
                      <a:br>
                        <a:rPr lang="nl-BE" sz="1600" b="0" dirty="0" smtClean="0">
                          <a:effectLst/>
                          <a:latin typeface="+mn-lt"/>
                          <a:ea typeface="+mn-ea"/>
                          <a:cs typeface="+mn-cs"/>
                        </a:rPr>
                      </a:br>
                      <a:r>
                        <a:rPr lang="nl-BE" sz="1600" b="0" dirty="0" smtClean="0">
                          <a:effectLst/>
                          <a:latin typeface="+mn-lt"/>
                          <a:ea typeface="+mn-ea"/>
                          <a:cs typeface="+mn-cs"/>
                        </a:rPr>
                        <a:t>54</a:t>
                      </a:r>
                      <a:br>
                        <a:rPr lang="nl-BE" sz="1600" b="0" dirty="0" smtClean="0">
                          <a:effectLst/>
                          <a:latin typeface="+mn-lt"/>
                          <a:ea typeface="+mn-ea"/>
                          <a:cs typeface="+mn-cs"/>
                        </a:rPr>
                      </a:br>
                      <a:r>
                        <a:rPr lang="nl-BE" sz="1600" b="0" dirty="0" smtClean="0">
                          <a:effectLst/>
                          <a:latin typeface="+mn-lt"/>
                          <a:ea typeface="+mn-ea"/>
                          <a:cs typeface="+mn-cs"/>
                        </a:rPr>
                        <a:t>55</a:t>
                      </a:r>
                      <a:br>
                        <a:rPr lang="nl-BE" sz="1600" b="0" dirty="0" smtClean="0">
                          <a:effectLst/>
                          <a:latin typeface="+mn-lt"/>
                          <a:ea typeface="+mn-ea"/>
                          <a:cs typeface="+mn-cs"/>
                        </a:rPr>
                      </a:br>
                      <a:endParaRPr lang="nl-BE" sz="16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56</a:t>
                      </a:r>
                      <a:br>
                        <a:rPr lang="nl-BE" sz="1600" b="0" dirty="0" smtClean="0">
                          <a:effectLst/>
                          <a:latin typeface="+mn-lt"/>
                          <a:ea typeface="+mn-ea"/>
                          <a:cs typeface="+mn-cs"/>
                        </a:rPr>
                      </a:br>
                      <a:r>
                        <a:rPr lang="nl-BE" sz="1600" b="0" dirty="0" smtClean="0">
                          <a:effectLst/>
                          <a:latin typeface="+mn-lt"/>
                          <a:ea typeface="+mn-ea"/>
                          <a:cs typeface="+mn-cs"/>
                        </a:rPr>
                        <a:t>57</a:t>
                      </a:r>
                      <a:br>
                        <a:rPr lang="nl-BE" sz="1600" b="0" dirty="0" smtClean="0">
                          <a:effectLst/>
                          <a:latin typeface="+mn-lt"/>
                          <a:ea typeface="+mn-ea"/>
                          <a:cs typeface="+mn-cs"/>
                        </a:rPr>
                      </a:br>
                      <a:r>
                        <a:rPr lang="nl-BE" sz="1600" b="0" dirty="0" smtClean="0">
                          <a:effectLst/>
                          <a:latin typeface="+mn-lt"/>
                          <a:ea typeface="+mn-ea"/>
                          <a:cs typeface="+mn-cs"/>
                        </a:rPr>
                        <a:t>58</a:t>
                      </a:r>
                      <a:br>
                        <a:rPr lang="nl-BE" sz="1600" b="0" dirty="0" smtClean="0">
                          <a:effectLst/>
                          <a:latin typeface="+mn-lt"/>
                          <a:ea typeface="+mn-ea"/>
                          <a:cs typeface="+mn-cs"/>
                        </a:rPr>
                      </a:br>
                      <a:r>
                        <a:rPr lang="nl-BE" sz="1600" b="0" dirty="0" smtClean="0">
                          <a:effectLst/>
                          <a:latin typeface="+mn-lt"/>
                          <a:ea typeface="+mn-ea"/>
                          <a:cs typeface="+mn-cs"/>
                        </a:rPr>
                        <a:t>59</a:t>
                      </a:r>
                      <a:br>
                        <a:rPr lang="nl-BE" sz="1600" b="0" dirty="0" smtClean="0">
                          <a:effectLst/>
                          <a:latin typeface="+mn-lt"/>
                          <a:ea typeface="+mn-ea"/>
                          <a:cs typeface="+mn-cs"/>
                        </a:rPr>
                      </a:br>
                      <a:r>
                        <a:rPr lang="nl-BE" sz="1600" b="0" dirty="0" smtClean="0">
                          <a:effectLst/>
                          <a:latin typeface="+mn-lt"/>
                          <a:ea typeface="+mn-ea"/>
                          <a:cs typeface="+mn-cs"/>
                        </a:rPr>
                        <a:t>60</a:t>
                      </a:r>
                      <a:br>
                        <a:rPr lang="nl-BE" sz="1600" b="0" dirty="0" smtClean="0">
                          <a:effectLst/>
                          <a:latin typeface="+mn-lt"/>
                          <a:ea typeface="+mn-ea"/>
                          <a:cs typeface="+mn-cs"/>
                        </a:rPr>
                      </a:br>
                      <a:r>
                        <a:rPr lang="nl-BE" sz="1600" b="0" dirty="0" smtClean="0">
                          <a:effectLst/>
                          <a:latin typeface="+mn-lt"/>
                          <a:ea typeface="+mn-ea"/>
                          <a:cs typeface="+mn-cs"/>
                        </a:rPr>
                        <a:t>61</a:t>
                      </a:r>
                      <a:br>
                        <a:rPr lang="nl-BE" sz="1600" b="0" dirty="0" smtClean="0">
                          <a:effectLst/>
                          <a:latin typeface="+mn-lt"/>
                          <a:ea typeface="+mn-ea"/>
                          <a:cs typeface="+mn-cs"/>
                        </a:rPr>
                      </a:br>
                      <a:endParaRPr lang="nl-BE" sz="16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62</a:t>
                      </a:r>
                      <a:br>
                        <a:rPr lang="nl-BE" sz="1600" b="0" dirty="0" smtClean="0">
                          <a:effectLst/>
                          <a:latin typeface="+mn-lt"/>
                          <a:ea typeface="+mn-ea"/>
                          <a:cs typeface="+mn-cs"/>
                        </a:rPr>
                      </a:br>
                      <a:r>
                        <a:rPr lang="nl-BE" sz="1600" b="0" dirty="0" smtClean="0">
                          <a:effectLst/>
                          <a:latin typeface="+mn-lt"/>
                          <a:ea typeface="+mn-ea"/>
                          <a:cs typeface="+mn-cs"/>
                        </a:rPr>
                        <a:t>63</a:t>
                      </a:r>
                      <a:br>
                        <a:rPr lang="nl-BE" sz="1600" b="0" dirty="0" smtClean="0">
                          <a:effectLst/>
                          <a:latin typeface="+mn-lt"/>
                          <a:ea typeface="+mn-ea"/>
                          <a:cs typeface="+mn-cs"/>
                        </a:rPr>
                      </a:br>
                      <a:endParaRPr lang="nl-BE" sz="16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69</a:t>
                      </a:r>
                    </a:p>
                    <a:p>
                      <a:pPr algn="r">
                        <a:lnSpc>
                          <a:spcPct val="100000"/>
                        </a:lnSpc>
                        <a:spcAft>
                          <a:spcPts val="0"/>
                        </a:spcAft>
                      </a:pPr>
                      <a:r>
                        <a:rPr lang="nl-BE" sz="1600" b="0" dirty="0" smtClean="0">
                          <a:effectLst/>
                          <a:latin typeface="+mn-lt"/>
                          <a:ea typeface="+mn-ea"/>
                          <a:cs typeface="+mn-cs"/>
                        </a:rPr>
                        <a:t>70</a:t>
                      </a:r>
                    </a:p>
                    <a:p>
                      <a:pPr algn="r">
                        <a:lnSpc>
                          <a:spcPct val="100000"/>
                        </a:lnSpc>
                        <a:spcAft>
                          <a:spcPts val="0"/>
                        </a:spcAft>
                      </a:pPr>
                      <a:r>
                        <a:rPr lang="nl-BE" sz="1600" b="0" dirty="0" smtClean="0">
                          <a:effectLst/>
                          <a:latin typeface="+mn-lt"/>
                          <a:ea typeface="+mn-ea"/>
                          <a:cs typeface="+mn-cs"/>
                        </a:rPr>
                        <a:t>71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&lt;div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justify</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-content-center"&gt;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class="col-xl-4 col-lg-6 col-md-8 col-sm-10 col-xs-12"&gt;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&lt;form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="rekenformulier"&gt;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&lt;label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="verbruik" class="col-6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-right"&gt;Jaarlijks verbruik (in kWh): 				&lt;/label&gt;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col-6</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&lt;input type="</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="verbruik"&gt;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&lt;label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="paneelkeuze" class="col-6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-right"&gt;Gewenste type zonnepaneel: 				&lt;/label&gt;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col-6</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&lt;select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="paneelkeuze"&gt;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&lt;/select&gt;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
        <p:nvSpPr>
          <p:cNvPr id="16" name="Afgeronde rechthoek 15"/>
          <p:cNvSpPr/>
          <p:nvPr/>
        </p:nvSpPr>
        <p:spPr>
          <a:xfrm>
            <a:off x="4460032" y="2937358"/>
            <a:ext cx="746449" cy="354563"/>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Rechthoek 18"/>
          <p:cNvSpPr/>
          <p:nvPr/>
        </p:nvSpPr>
        <p:spPr>
          <a:xfrm>
            <a:off x="6601407" y="3114640"/>
            <a:ext cx="5066523" cy="163031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dirty="0" smtClean="0"/>
              <a:t>Elke </a:t>
            </a:r>
            <a:r>
              <a:rPr lang="nl-BE" sz="2400" dirty="0"/>
              <a:t>rij in het formuliertje zelf moet nu in totaal 12 kolommen bevatten. Dat aantal moet dus aangepast worden.</a:t>
            </a:r>
          </a:p>
        </p:txBody>
      </p:sp>
      <p:cxnSp>
        <p:nvCxnSpPr>
          <p:cNvPr id="21" name="Rechte verbindingslijn met pijl 20"/>
          <p:cNvCxnSpPr/>
          <p:nvPr/>
        </p:nvCxnSpPr>
        <p:spPr>
          <a:xfrm>
            <a:off x="5206481" y="3165056"/>
            <a:ext cx="1238172" cy="380577"/>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2" name="Afgeronde rechthoek 21"/>
          <p:cNvSpPr/>
          <p:nvPr/>
        </p:nvSpPr>
        <p:spPr>
          <a:xfrm>
            <a:off x="4488023" y="4622425"/>
            <a:ext cx="746449" cy="354563"/>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4" name="Rechte verbindingslijn met pijl 23"/>
          <p:cNvCxnSpPr/>
          <p:nvPr/>
        </p:nvCxnSpPr>
        <p:spPr>
          <a:xfrm flipV="1">
            <a:off x="5234472" y="4376284"/>
            <a:ext cx="1210181" cy="47383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563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179</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stap10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1540615584"/>
              </p:ext>
            </p:extLst>
          </p:nvPr>
        </p:nvGraphicFramePr>
        <p:xfrm>
          <a:off x="1463039" y="1399592"/>
          <a:ext cx="10578707" cy="4907901"/>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4907901">
                <a:tc>
                  <a:txBody>
                    <a:bodyPr/>
                    <a:lstStyle/>
                    <a:p>
                      <a:pPr algn="r">
                        <a:lnSpc>
                          <a:spcPct val="100000"/>
                        </a:lnSpc>
                        <a:spcAft>
                          <a:spcPts val="0"/>
                        </a:spcAft>
                      </a:pPr>
                      <a:endParaRPr lang="nl-BE" sz="8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51</a:t>
                      </a:r>
                      <a:br>
                        <a:rPr lang="nl-BE" sz="1600" b="0" dirty="0" smtClean="0">
                          <a:effectLst/>
                          <a:latin typeface="+mn-lt"/>
                          <a:ea typeface="+mn-ea"/>
                          <a:cs typeface="+mn-cs"/>
                        </a:rPr>
                      </a:br>
                      <a:r>
                        <a:rPr lang="nl-BE" sz="1600" b="0" dirty="0" smtClean="0">
                          <a:effectLst/>
                          <a:latin typeface="+mn-lt"/>
                          <a:ea typeface="+mn-ea"/>
                          <a:cs typeface="+mn-cs"/>
                        </a:rPr>
                        <a:t>52</a:t>
                      </a:r>
                      <a:br>
                        <a:rPr lang="nl-BE" sz="1600" b="0" dirty="0" smtClean="0">
                          <a:effectLst/>
                          <a:latin typeface="+mn-lt"/>
                          <a:ea typeface="+mn-ea"/>
                          <a:cs typeface="+mn-cs"/>
                        </a:rPr>
                      </a:br>
                      <a:r>
                        <a:rPr lang="nl-BE" sz="1600" b="0" dirty="0" smtClean="0">
                          <a:effectLst/>
                          <a:latin typeface="+mn-lt"/>
                          <a:ea typeface="+mn-ea"/>
                          <a:cs typeface="+mn-cs"/>
                        </a:rPr>
                        <a:t>53</a:t>
                      </a:r>
                      <a:br>
                        <a:rPr lang="nl-BE" sz="1600" b="0" dirty="0" smtClean="0">
                          <a:effectLst/>
                          <a:latin typeface="+mn-lt"/>
                          <a:ea typeface="+mn-ea"/>
                          <a:cs typeface="+mn-cs"/>
                        </a:rPr>
                      </a:br>
                      <a:r>
                        <a:rPr lang="nl-BE" sz="1600" b="0" dirty="0" smtClean="0">
                          <a:effectLst/>
                          <a:latin typeface="+mn-lt"/>
                          <a:ea typeface="+mn-ea"/>
                          <a:cs typeface="+mn-cs"/>
                        </a:rPr>
                        <a:t>54</a:t>
                      </a:r>
                      <a:br>
                        <a:rPr lang="nl-BE" sz="1600" b="0" dirty="0" smtClean="0">
                          <a:effectLst/>
                          <a:latin typeface="+mn-lt"/>
                          <a:ea typeface="+mn-ea"/>
                          <a:cs typeface="+mn-cs"/>
                        </a:rPr>
                      </a:br>
                      <a:r>
                        <a:rPr lang="nl-BE" sz="1600" b="0" dirty="0" smtClean="0">
                          <a:effectLst/>
                          <a:latin typeface="+mn-lt"/>
                          <a:ea typeface="+mn-ea"/>
                          <a:cs typeface="+mn-cs"/>
                        </a:rPr>
                        <a:t>55</a:t>
                      </a:r>
                      <a:br>
                        <a:rPr lang="nl-BE" sz="1600" b="0" dirty="0" smtClean="0">
                          <a:effectLst/>
                          <a:latin typeface="+mn-lt"/>
                          <a:ea typeface="+mn-ea"/>
                          <a:cs typeface="+mn-cs"/>
                        </a:rPr>
                      </a:br>
                      <a:endParaRPr lang="nl-BE" sz="16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56</a:t>
                      </a:r>
                      <a:br>
                        <a:rPr lang="nl-BE" sz="1600" b="0" dirty="0" smtClean="0">
                          <a:effectLst/>
                          <a:latin typeface="+mn-lt"/>
                          <a:ea typeface="+mn-ea"/>
                          <a:cs typeface="+mn-cs"/>
                        </a:rPr>
                      </a:br>
                      <a:r>
                        <a:rPr lang="nl-BE" sz="1600" b="0" dirty="0" smtClean="0">
                          <a:effectLst/>
                          <a:latin typeface="+mn-lt"/>
                          <a:ea typeface="+mn-ea"/>
                          <a:cs typeface="+mn-cs"/>
                        </a:rPr>
                        <a:t>57</a:t>
                      </a:r>
                      <a:br>
                        <a:rPr lang="nl-BE" sz="1600" b="0" dirty="0" smtClean="0">
                          <a:effectLst/>
                          <a:latin typeface="+mn-lt"/>
                          <a:ea typeface="+mn-ea"/>
                          <a:cs typeface="+mn-cs"/>
                        </a:rPr>
                      </a:br>
                      <a:r>
                        <a:rPr lang="nl-BE" sz="1600" b="0" dirty="0" smtClean="0">
                          <a:effectLst/>
                          <a:latin typeface="+mn-lt"/>
                          <a:ea typeface="+mn-ea"/>
                          <a:cs typeface="+mn-cs"/>
                        </a:rPr>
                        <a:t>58</a:t>
                      </a:r>
                      <a:br>
                        <a:rPr lang="nl-BE" sz="1600" b="0" dirty="0" smtClean="0">
                          <a:effectLst/>
                          <a:latin typeface="+mn-lt"/>
                          <a:ea typeface="+mn-ea"/>
                          <a:cs typeface="+mn-cs"/>
                        </a:rPr>
                      </a:br>
                      <a:r>
                        <a:rPr lang="nl-BE" sz="1600" b="0" dirty="0" smtClean="0">
                          <a:effectLst/>
                          <a:latin typeface="+mn-lt"/>
                          <a:ea typeface="+mn-ea"/>
                          <a:cs typeface="+mn-cs"/>
                        </a:rPr>
                        <a:t>59</a:t>
                      </a:r>
                      <a:br>
                        <a:rPr lang="nl-BE" sz="1600" b="0" dirty="0" smtClean="0">
                          <a:effectLst/>
                          <a:latin typeface="+mn-lt"/>
                          <a:ea typeface="+mn-ea"/>
                          <a:cs typeface="+mn-cs"/>
                        </a:rPr>
                      </a:br>
                      <a:r>
                        <a:rPr lang="nl-BE" sz="1600" b="0" dirty="0" smtClean="0">
                          <a:effectLst/>
                          <a:latin typeface="+mn-lt"/>
                          <a:ea typeface="+mn-ea"/>
                          <a:cs typeface="+mn-cs"/>
                        </a:rPr>
                        <a:t>60</a:t>
                      </a:r>
                      <a:br>
                        <a:rPr lang="nl-BE" sz="1600" b="0" dirty="0" smtClean="0">
                          <a:effectLst/>
                          <a:latin typeface="+mn-lt"/>
                          <a:ea typeface="+mn-ea"/>
                          <a:cs typeface="+mn-cs"/>
                        </a:rPr>
                      </a:br>
                      <a:r>
                        <a:rPr lang="nl-BE" sz="1600" b="0" dirty="0" smtClean="0">
                          <a:effectLst/>
                          <a:latin typeface="+mn-lt"/>
                          <a:ea typeface="+mn-ea"/>
                          <a:cs typeface="+mn-cs"/>
                        </a:rPr>
                        <a:t>61</a:t>
                      </a:r>
                      <a:br>
                        <a:rPr lang="nl-BE" sz="1600" b="0" dirty="0" smtClean="0">
                          <a:effectLst/>
                          <a:latin typeface="+mn-lt"/>
                          <a:ea typeface="+mn-ea"/>
                          <a:cs typeface="+mn-cs"/>
                        </a:rPr>
                      </a:br>
                      <a:endParaRPr lang="nl-BE" sz="16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62</a:t>
                      </a:r>
                      <a:br>
                        <a:rPr lang="nl-BE" sz="1600" b="0" dirty="0" smtClean="0">
                          <a:effectLst/>
                          <a:latin typeface="+mn-lt"/>
                          <a:ea typeface="+mn-ea"/>
                          <a:cs typeface="+mn-cs"/>
                        </a:rPr>
                      </a:br>
                      <a:r>
                        <a:rPr lang="nl-BE" sz="1600" b="0" dirty="0" smtClean="0">
                          <a:effectLst/>
                          <a:latin typeface="+mn-lt"/>
                          <a:ea typeface="+mn-ea"/>
                          <a:cs typeface="+mn-cs"/>
                        </a:rPr>
                        <a:t>63</a:t>
                      </a:r>
                      <a:br>
                        <a:rPr lang="nl-BE" sz="1600" b="0" dirty="0" smtClean="0">
                          <a:effectLst/>
                          <a:latin typeface="+mn-lt"/>
                          <a:ea typeface="+mn-ea"/>
                          <a:cs typeface="+mn-cs"/>
                        </a:rPr>
                      </a:br>
                      <a:endParaRPr lang="nl-BE" sz="16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69</a:t>
                      </a:r>
                    </a:p>
                    <a:p>
                      <a:pPr algn="r">
                        <a:lnSpc>
                          <a:spcPct val="100000"/>
                        </a:lnSpc>
                        <a:spcAft>
                          <a:spcPts val="0"/>
                        </a:spcAft>
                      </a:pPr>
                      <a:r>
                        <a:rPr lang="nl-BE" sz="1600" b="0" dirty="0" smtClean="0">
                          <a:effectLst/>
                          <a:latin typeface="+mn-lt"/>
                          <a:ea typeface="+mn-ea"/>
                          <a:cs typeface="+mn-cs"/>
                        </a:rPr>
                        <a:t>70</a:t>
                      </a:r>
                    </a:p>
                    <a:p>
                      <a:pPr algn="r">
                        <a:lnSpc>
                          <a:spcPct val="100000"/>
                        </a:lnSpc>
                        <a:spcAft>
                          <a:spcPts val="0"/>
                        </a:spcAft>
                      </a:pPr>
                      <a:r>
                        <a:rPr lang="nl-BE" sz="1600" b="0" dirty="0" smtClean="0">
                          <a:effectLst/>
                          <a:latin typeface="+mn-lt"/>
                          <a:ea typeface="+mn-ea"/>
                          <a:cs typeface="+mn-cs"/>
                        </a:rPr>
                        <a:t>71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&lt;div class="</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justify</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-content-center"&gt;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class="col-xl-4 col-lg-6 col-md-8 col-sm-10 col-xs-12"&gt;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&lt;form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="rekenformulier"&gt;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&lt;label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="verbruik" class="col-6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-right"&gt;Jaarlijks verbruik (in kWh): 				&lt;/label&gt;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col-6</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&lt;input type="</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="verbruik"&gt;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&lt;label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="paneelkeuze" class="col-6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text</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-right"&gt;Gewenste type zonnepaneel: 				&lt;/label&gt;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col-6</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&lt;select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="paneelkeuze"&gt;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&lt;/select&gt;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
        <p:nvSpPr>
          <p:cNvPr id="16" name="Afgeronde rechthoek 15"/>
          <p:cNvSpPr/>
          <p:nvPr/>
        </p:nvSpPr>
        <p:spPr>
          <a:xfrm>
            <a:off x="2202024" y="1495206"/>
            <a:ext cx="4544009" cy="339345"/>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9" name="Rechthoek 18"/>
          <p:cNvSpPr/>
          <p:nvPr/>
        </p:nvSpPr>
        <p:spPr>
          <a:xfrm>
            <a:off x="4236098" y="2364376"/>
            <a:ext cx="7506477" cy="96435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dirty="0" smtClean="0"/>
              <a:t>De inhoud van de hoofdrij, dat het hele formuliertje bevat, wordt gecentreerd.</a:t>
            </a:r>
            <a:endParaRPr lang="nl-BE" sz="2400" dirty="0"/>
          </a:p>
        </p:txBody>
      </p:sp>
      <p:cxnSp>
        <p:nvCxnSpPr>
          <p:cNvPr id="24" name="Rechte verbindingslijn met pijl 23"/>
          <p:cNvCxnSpPr/>
          <p:nvPr/>
        </p:nvCxnSpPr>
        <p:spPr>
          <a:xfrm>
            <a:off x="5001207" y="1834552"/>
            <a:ext cx="167952" cy="460779"/>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6251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19"/>
                                        </p:tgtEl>
                                      </p:cBhvr>
                                    </p:animEffect>
                                    <p:set>
                                      <p:cBhvr>
                                        <p:cTn id="13"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179</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stap10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1996897161"/>
              </p:ext>
            </p:extLst>
          </p:nvPr>
        </p:nvGraphicFramePr>
        <p:xfrm>
          <a:off x="1463039" y="1399592"/>
          <a:ext cx="10578707" cy="536448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4907901">
                <a:tc>
                  <a:txBody>
                    <a:bodyPr/>
                    <a:lstStyle/>
                    <a:p>
                      <a:pPr algn="r">
                        <a:lnSpc>
                          <a:spcPct val="100000"/>
                        </a:lnSpc>
                        <a:spcAft>
                          <a:spcPts val="0"/>
                        </a:spcAft>
                      </a:pPr>
                      <a:endParaRPr lang="nl-BE" sz="800" b="0" dirty="0" smtClean="0">
                        <a:effectLst/>
                        <a:latin typeface="+mn-lt"/>
                        <a:ea typeface="+mn-ea"/>
                        <a:cs typeface="+mn-cs"/>
                      </a:endParaRPr>
                    </a:p>
                    <a:p>
                      <a:pPr algn="r">
                        <a:lnSpc>
                          <a:spcPct val="100000"/>
                        </a:lnSpc>
                        <a:spcAft>
                          <a:spcPts val="0"/>
                        </a:spcAft>
                      </a:pPr>
                      <a:r>
                        <a:rPr lang="nl-BE" sz="1600" b="0" dirty="0" smtClean="0">
                          <a:effectLst/>
                          <a:latin typeface="+mn-lt"/>
                          <a:ea typeface="+mn-ea"/>
                          <a:cs typeface="+mn-cs"/>
                        </a:rPr>
                        <a:t>72</a:t>
                      </a:r>
                    </a:p>
                    <a:p>
                      <a:pPr algn="r">
                        <a:lnSpc>
                          <a:spcPct val="100000"/>
                        </a:lnSpc>
                        <a:spcAft>
                          <a:spcPts val="0"/>
                        </a:spcAft>
                      </a:pPr>
                      <a:r>
                        <a:rPr lang="nl-BE" sz="1600" b="0" dirty="0" smtClean="0">
                          <a:effectLst/>
                          <a:latin typeface="+mn-lt"/>
                          <a:ea typeface="+mn-ea"/>
                          <a:cs typeface="+mn-cs"/>
                        </a:rPr>
                        <a:t>73</a:t>
                      </a:r>
                    </a:p>
                    <a:p>
                      <a:pPr algn="r">
                        <a:lnSpc>
                          <a:spcPct val="100000"/>
                        </a:lnSpc>
                        <a:spcAft>
                          <a:spcPts val="0"/>
                        </a:spcAft>
                      </a:pPr>
                      <a:r>
                        <a:rPr lang="nl-BE" sz="1600" b="0" dirty="0" smtClean="0">
                          <a:effectLst/>
                          <a:latin typeface="+mn-lt"/>
                          <a:ea typeface="+mn-ea"/>
                          <a:cs typeface="+mn-cs"/>
                        </a:rPr>
                        <a:t>74</a:t>
                      </a:r>
                    </a:p>
                    <a:p>
                      <a:pPr algn="r">
                        <a:lnSpc>
                          <a:spcPct val="100000"/>
                        </a:lnSpc>
                        <a:spcAft>
                          <a:spcPts val="0"/>
                        </a:spcAft>
                      </a:pPr>
                      <a:r>
                        <a:rPr lang="nl-BE" sz="1600" b="0" dirty="0" smtClean="0">
                          <a:effectLst/>
                          <a:latin typeface="+mn-lt"/>
                          <a:ea typeface="+mn-ea"/>
                          <a:cs typeface="+mn-cs"/>
                        </a:rPr>
                        <a:t>75</a:t>
                      </a:r>
                    </a:p>
                    <a:p>
                      <a:pPr algn="r">
                        <a:lnSpc>
                          <a:spcPct val="100000"/>
                        </a:lnSpc>
                        <a:spcAft>
                          <a:spcPts val="0"/>
                        </a:spcAft>
                      </a:pPr>
                      <a:r>
                        <a:rPr lang="nl-BE" sz="1600" b="0" dirty="0" smtClean="0">
                          <a:effectLst/>
                          <a:latin typeface="+mn-lt"/>
                          <a:ea typeface="+mn-ea"/>
                          <a:cs typeface="+mn-cs"/>
                        </a:rPr>
                        <a:t>76</a:t>
                      </a:r>
                    </a:p>
                    <a:p>
                      <a:pPr algn="r">
                        <a:lnSpc>
                          <a:spcPct val="100000"/>
                        </a:lnSpc>
                        <a:spcAft>
                          <a:spcPts val="0"/>
                        </a:spcAft>
                      </a:pPr>
                      <a:r>
                        <a:rPr lang="nl-BE" sz="1600" b="0" dirty="0" smtClean="0">
                          <a:effectLst/>
                          <a:latin typeface="+mn-lt"/>
                          <a:ea typeface="+mn-ea"/>
                          <a:cs typeface="+mn-cs"/>
                        </a:rPr>
                        <a:t>77</a:t>
                      </a:r>
                    </a:p>
                    <a:p>
                      <a:pPr algn="r">
                        <a:lnSpc>
                          <a:spcPct val="100000"/>
                        </a:lnSpc>
                        <a:spcAft>
                          <a:spcPts val="0"/>
                        </a:spcAft>
                      </a:pPr>
                      <a:r>
                        <a:rPr lang="nl-BE" sz="1600" b="0" dirty="0" smtClean="0">
                          <a:effectLst/>
                          <a:latin typeface="+mn-lt"/>
                          <a:ea typeface="+mn-ea"/>
                          <a:cs typeface="+mn-cs"/>
                        </a:rPr>
                        <a:t>78</a:t>
                      </a:r>
                    </a:p>
                    <a:p>
                      <a:pPr algn="r">
                        <a:lnSpc>
                          <a:spcPct val="100000"/>
                        </a:lnSpc>
                        <a:spcAft>
                          <a:spcPts val="0"/>
                        </a:spcAft>
                      </a:pPr>
                      <a:r>
                        <a:rPr lang="nl-BE" sz="1600" b="0" dirty="0" smtClean="0">
                          <a:effectLst/>
                          <a:latin typeface="+mn-lt"/>
                          <a:ea typeface="+mn-ea"/>
                          <a:cs typeface="+mn-cs"/>
                        </a:rPr>
                        <a:t>79</a:t>
                      </a:r>
                    </a:p>
                    <a:p>
                      <a:pPr algn="r">
                        <a:lnSpc>
                          <a:spcPct val="100000"/>
                        </a:lnSpc>
                        <a:spcAft>
                          <a:spcPts val="0"/>
                        </a:spcAft>
                      </a:pPr>
                      <a:r>
                        <a:rPr lang="nl-BE" sz="1600" b="0" dirty="0" smtClean="0">
                          <a:effectLst/>
                          <a:latin typeface="+mn-lt"/>
                          <a:ea typeface="+mn-ea"/>
                          <a:cs typeface="+mn-cs"/>
                        </a:rPr>
                        <a:t>80</a:t>
                      </a:r>
                    </a:p>
                    <a:p>
                      <a:pPr algn="r">
                        <a:lnSpc>
                          <a:spcPct val="100000"/>
                        </a:lnSpc>
                        <a:spcAft>
                          <a:spcPts val="0"/>
                        </a:spcAft>
                      </a:pPr>
                      <a:r>
                        <a:rPr lang="nl-BE" sz="1600" b="0" dirty="0" smtClean="0">
                          <a:effectLst/>
                          <a:latin typeface="+mn-lt"/>
                          <a:ea typeface="+mn-ea"/>
                          <a:cs typeface="+mn-cs"/>
                        </a:rPr>
                        <a:t>81</a:t>
                      </a:r>
                    </a:p>
                    <a:p>
                      <a:pPr algn="r">
                        <a:lnSpc>
                          <a:spcPct val="100000"/>
                        </a:lnSpc>
                        <a:spcAft>
                          <a:spcPts val="0"/>
                        </a:spcAft>
                      </a:pPr>
                      <a:r>
                        <a:rPr lang="nl-BE" sz="1600" b="0" dirty="0" smtClean="0">
                          <a:effectLst/>
                          <a:latin typeface="+mn-lt"/>
                          <a:ea typeface="+mn-ea"/>
                          <a:cs typeface="+mn-cs"/>
                        </a:rPr>
                        <a:t>82</a:t>
                      </a:r>
                    </a:p>
                    <a:p>
                      <a:pPr algn="r">
                        <a:lnSpc>
                          <a:spcPct val="100000"/>
                        </a:lnSpc>
                        <a:spcAft>
                          <a:spcPts val="0"/>
                        </a:spcAft>
                      </a:pPr>
                      <a:r>
                        <a:rPr lang="nl-BE" sz="1600" b="0" dirty="0" smtClean="0">
                          <a:effectLst/>
                          <a:latin typeface="+mn-lt"/>
                          <a:ea typeface="+mn-ea"/>
                          <a:cs typeface="+mn-cs"/>
                        </a:rPr>
                        <a:t>83</a:t>
                      </a:r>
                    </a:p>
                    <a:p>
                      <a:pPr algn="r">
                        <a:lnSpc>
                          <a:spcPct val="100000"/>
                        </a:lnSpc>
                        <a:spcAft>
                          <a:spcPts val="0"/>
                        </a:spcAft>
                      </a:pPr>
                      <a:r>
                        <a:rPr lang="nl-BE" sz="1600" b="0" dirty="0" smtClean="0">
                          <a:effectLst/>
                          <a:latin typeface="+mn-lt"/>
                          <a:ea typeface="+mn-ea"/>
                          <a:cs typeface="+mn-cs"/>
                        </a:rPr>
                        <a:t>84</a:t>
                      </a:r>
                    </a:p>
                    <a:p>
                      <a:pPr algn="r">
                        <a:lnSpc>
                          <a:spcPct val="100000"/>
                        </a:lnSpc>
                        <a:spcAft>
                          <a:spcPts val="0"/>
                        </a:spcAft>
                      </a:pPr>
                      <a:r>
                        <a:rPr lang="nl-BE" sz="1600" b="0" dirty="0" smtClean="0">
                          <a:effectLst/>
                          <a:latin typeface="+mn-lt"/>
                          <a:ea typeface="+mn-ea"/>
                          <a:cs typeface="+mn-cs"/>
                        </a:rPr>
                        <a:t>85</a:t>
                      </a:r>
                    </a:p>
                    <a:p>
                      <a:pPr algn="r">
                        <a:lnSpc>
                          <a:spcPct val="100000"/>
                        </a:lnSpc>
                        <a:spcAft>
                          <a:spcPts val="0"/>
                        </a:spcAft>
                      </a:pPr>
                      <a:r>
                        <a:rPr lang="nl-BE" sz="1600" b="0" dirty="0" smtClean="0">
                          <a:effectLst/>
                          <a:latin typeface="+mn-lt"/>
                          <a:ea typeface="+mn-ea"/>
                          <a:cs typeface="+mn-cs"/>
                        </a:rPr>
                        <a:t>86</a:t>
                      </a:r>
                    </a:p>
                    <a:p>
                      <a:pPr algn="r">
                        <a:lnSpc>
                          <a:spcPct val="100000"/>
                        </a:lnSpc>
                        <a:spcAft>
                          <a:spcPts val="0"/>
                        </a:spcAft>
                      </a:pPr>
                      <a:r>
                        <a:rPr lang="nl-BE" sz="1600" b="0" dirty="0" smtClean="0">
                          <a:effectLst/>
                          <a:latin typeface="+mn-lt"/>
                          <a:ea typeface="+mn-ea"/>
                          <a:cs typeface="+mn-cs"/>
                        </a:rPr>
                        <a:t>87</a:t>
                      </a:r>
                    </a:p>
                    <a:p>
                      <a:pPr algn="r">
                        <a:lnSpc>
                          <a:spcPct val="100000"/>
                        </a:lnSpc>
                        <a:spcAft>
                          <a:spcPts val="0"/>
                        </a:spcAft>
                      </a:pPr>
                      <a:r>
                        <a:rPr lang="nl-BE" sz="1600" b="0" dirty="0" smtClean="0">
                          <a:effectLst/>
                          <a:latin typeface="+mn-lt"/>
                          <a:ea typeface="+mn-ea"/>
                          <a:cs typeface="+mn-cs"/>
                        </a:rPr>
                        <a:t>88</a:t>
                      </a:r>
                    </a:p>
                    <a:p>
                      <a:pPr algn="r">
                        <a:lnSpc>
                          <a:spcPct val="100000"/>
                        </a:lnSpc>
                        <a:spcAft>
                          <a:spcPts val="0"/>
                        </a:spcAft>
                      </a:pPr>
                      <a:r>
                        <a:rPr lang="nl-BE" sz="1600" b="0" dirty="0" smtClean="0">
                          <a:effectLst/>
                          <a:latin typeface="+mn-lt"/>
                          <a:ea typeface="+mn-ea"/>
                          <a:cs typeface="+mn-cs"/>
                        </a:rPr>
                        <a:t>89</a:t>
                      </a:r>
                    </a:p>
                    <a:p>
                      <a:pPr algn="r">
                        <a:lnSpc>
                          <a:spcPct val="100000"/>
                        </a:lnSpc>
                        <a:spcAft>
                          <a:spcPts val="0"/>
                        </a:spcAft>
                      </a:pPr>
                      <a:r>
                        <a:rPr lang="nl-BE" sz="1600" b="0" dirty="0" smtClean="0">
                          <a:effectLst/>
                          <a:latin typeface="+mn-lt"/>
                          <a:ea typeface="+mn-ea"/>
                          <a:cs typeface="+mn-cs"/>
                        </a:rPr>
                        <a:t>90</a:t>
                      </a:r>
                    </a:p>
                    <a:p>
                      <a:pPr algn="r">
                        <a:lnSpc>
                          <a:spcPct val="100000"/>
                        </a:lnSpc>
                        <a:spcAft>
                          <a:spcPts val="0"/>
                        </a:spcAft>
                      </a:pPr>
                      <a:r>
                        <a:rPr lang="nl-BE" sz="1600" b="0" dirty="0" smtClean="0">
                          <a:effectLst/>
                          <a:latin typeface="+mn-lt"/>
                          <a:ea typeface="+mn-ea"/>
                          <a:cs typeface="+mn-cs"/>
                        </a:rPr>
                        <a:t>91</a:t>
                      </a:r>
                    </a:p>
                    <a:p>
                      <a:pPr algn="r">
                        <a:lnSpc>
                          <a:spcPct val="100000"/>
                        </a:lnSpc>
                        <a:spcAft>
                          <a:spcPts val="0"/>
                        </a:spcAft>
                      </a:pPr>
                      <a:r>
                        <a:rPr lang="nl-BE" sz="1600" b="0" dirty="0" smtClean="0">
                          <a:effectLst/>
                          <a:latin typeface="+mn-lt"/>
                          <a:ea typeface="+mn-ea"/>
                          <a:cs typeface="+mn-cs"/>
                        </a:rPr>
                        <a:t>92</a:t>
                      </a:r>
                    </a:p>
                    <a:p>
                      <a:pPr algn="r">
                        <a:lnSpc>
                          <a:spcPct val="100000"/>
                        </a:lnSpc>
                        <a:spcAft>
                          <a:spcPts val="0"/>
                        </a:spcAft>
                      </a:pPr>
                      <a:endParaRPr lang="nl-BE" sz="800" b="0" dirty="0" smtClean="0">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col-2</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&lt;input type="</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checkbox</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ikbenakkoord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col-10</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Ik aanvaard ...</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col-12</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&lt;p class="center"&gt;&lt;input type="button" ... &lt;/p&gt;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row</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form-</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group</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a:t>
                      </a:r>
                      <a:r>
                        <a:rPr lang="nl-BE" sz="1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col-12</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&lt;p </a:t>
                      </a:r>
                      <a:r>
                        <a:rPr lang="nl-BE" sz="16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id</a:t>
                      </a: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="resultaat"&gt;&lt;/p&gt;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&lt;/form&gt;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defTabSz="854075">
                        <a:lnSpc>
                          <a:spcPct val="100000"/>
                        </a:lnSpc>
                        <a:spcBef>
                          <a:spcPts val="0"/>
                        </a:spcBef>
                        <a:spcAft>
                          <a:spcPts val="0"/>
                        </a:spcAft>
                        <a:tabLst>
                          <a:tab pos="200025" algn="l"/>
                          <a:tab pos="387350" algn="l"/>
                          <a:tab pos="561975" algn="l"/>
                          <a:tab pos="989013" algn="l"/>
                          <a:tab pos="1258888" algn="l"/>
                        </a:tabLst>
                      </a:pPr>
                      <a:r>
                        <a:rPr lang="nl-BE" sz="16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&lt;/div&gt;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Tree>
    <p:extLst>
      <p:ext uri="{BB962C8B-B14F-4D97-AF65-F5344CB8AC3E}">
        <p14:creationId xmlns:p14="http://schemas.microsoft.com/office/powerpoint/2010/main" val="242601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179</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425585"/>
            <a:ext cx="10679048" cy="156966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Test </a:t>
            </a:r>
            <a:r>
              <a:rPr lang="nl-BE" sz="2400" dirty="0">
                <a:latin typeface="+mj-lt"/>
                <a:cs typeface="Code New Roman" panose="020B0609020204030204" pitchFamily="49" charset="0"/>
              </a:rPr>
              <a:t>het resultaat in een browser. De afbeelding wordt niet kleiner wanneer je het scherm smaller maakt, waardoor bij sommige schermresoluties het formulier teveel bij elkaar drukt wordt. Werk zelf een goeie oplossing uit voor dit probleem.</a:t>
            </a: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stap10 </a:t>
            </a:r>
            <a:endParaRPr lang="nl-BE" dirty="0">
              <a:solidFill>
                <a:schemeClr val="accent2">
                  <a:lumMod val="75000"/>
                </a:schemeClr>
              </a:solidFill>
            </a:endParaRPr>
          </a:p>
        </p:txBody>
      </p:sp>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Tree>
    <p:extLst>
      <p:ext uri="{BB962C8B-B14F-4D97-AF65-F5344CB8AC3E}">
        <p14:creationId xmlns:p14="http://schemas.microsoft.com/office/powerpoint/2010/main" val="1780853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180</a:t>
            </a:r>
            <a:endParaRPr lang="nl-BE" dirty="0">
              <a:solidFill>
                <a:schemeClr val="accent2">
                  <a:lumMod val="75000"/>
                </a:schemeClr>
              </a:solidFill>
            </a:endParaRPr>
          </a:p>
        </p:txBody>
      </p:sp>
      <p:sp>
        <p:nvSpPr>
          <p:cNvPr id="24" name="Tekstvak 23"/>
          <p:cNvSpPr txBox="1"/>
          <p:nvPr/>
        </p:nvSpPr>
        <p:spPr>
          <a:xfrm>
            <a:off x="1436912" y="1425585"/>
            <a:ext cx="10604833" cy="1569660"/>
          </a:xfrm>
          <a:prstGeom prst="rect">
            <a:avLst/>
          </a:prstGeom>
          <a:noFill/>
        </p:spPr>
        <p:txBody>
          <a:bodyPr wrap="square" rtlCol="0">
            <a:spAutoFit/>
          </a:bodyPr>
          <a:lstStyle/>
          <a:p>
            <a:pPr>
              <a:spcBef>
                <a:spcPts val="1200"/>
              </a:spcBef>
              <a:buClr>
                <a:schemeClr val="accent6"/>
              </a:buClr>
            </a:pPr>
            <a:r>
              <a:rPr lang="nl-BE" sz="3200" dirty="0">
                <a:latin typeface="+mj-lt"/>
                <a:cs typeface="Code New Roman" panose="020B0609020204030204" pitchFamily="49" charset="0"/>
              </a:rPr>
              <a:t>Een bezoeker kan gelijk wat invullen in het </a:t>
            </a:r>
            <a:r>
              <a:rPr lang="nl-BE" sz="3200" dirty="0" err="1">
                <a:latin typeface="+mj-lt"/>
                <a:cs typeface="Code New Roman" panose="020B0609020204030204" pitchFamily="49" charset="0"/>
              </a:rPr>
              <a:t>invoervak</a:t>
            </a:r>
            <a:r>
              <a:rPr lang="nl-BE" sz="3200" dirty="0">
                <a:latin typeface="+mj-lt"/>
                <a:cs typeface="Code New Roman" panose="020B0609020204030204" pitchFamily="49" charset="0"/>
              </a:rPr>
              <a:t>, ook tekst. Hoe kan je </a:t>
            </a:r>
            <a:r>
              <a:rPr lang="nl-BE" sz="3200" dirty="0" smtClean="0">
                <a:latin typeface="+mj-lt"/>
                <a:cs typeface="Code New Roman" panose="020B0609020204030204" pitchFamily="49" charset="0"/>
              </a:rPr>
              <a:t>ervoor </a:t>
            </a:r>
            <a:r>
              <a:rPr lang="nl-BE" sz="3200" dirty="0">
                <a:latin typeface="+mj-lt"/>
                <a:cs typeface="Code New Roman" panose="020B0609020204030204" pitchFamily="49" charset="0"/>
              </a:rPr>
              <a:t>zorgen dat enkel getallen kunnen ingegeven worden</a:t>
            </a:r>
            <a:r>
              <a:rPr lang="nl-BE" sz="3200" dirty="0" smtClean="0">
                <a:latin typeface="+mj-lt"/>
                <a:cs typeface="Code New Roman" panose="020B0609020204030204" pitchFamily="49" charset="0"/>
              </a:rPr>
              <a:t>?</a:t>
            </a:r>
            <a:endParaRPr lang="nl-BE" sz="3200" dirty="0">
              <a:latin typeface="+mj-lt"/>
              <a:cs typeface="Code New Roman" panose="020B0609020204030204" pitchFamily="49" charset="0"/>
            </a:endParaRPr>
          </a:p>
        </p:txBody>
      </p:sp>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
        <p:nvSpPr>
          <p:cNvPr id="15" name="Rechthoek 14"/>
          <p:cNvSpPr/>
          <p:nvPr/>
        </p:nvSpPr>
        <p:spPr>
          <a:xfrm>
            <a:off x="1548881" y="3155549"/>
            <a:ext cx="10384971" cy="344119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Tree>
    <p:extLst>
      <p:ext uri="{BB962C8B-B14F-4D97-AF65-F5344CB8AC3E}">
        <p14:creationId xmlns:p14="http://schemas.microsoft.com/office/powerpoint/2010/main" val="1459863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hoek 14"/>
          <p:cNvSpPr/>
          <p:nvPr/>
        </p:nvSpPr>
        <p:spPr>
          <a:xfrm>
            <a:off x="1578856" y="2653038"/>
            <a:ext cx="6745636" cy="405685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163</a:t>
            </a:r>
            <a:endParaRPr lang="nl-BE" dirty="0">
              <a:solidFill>
                <a:schemeClr val="accent2">
                  <a:lumMod val="75000"/>
                </a:schemeClr>
              </a:solidFill>
            </a:endParaRPr>
          </a:p>
        </p:txBody>
      </p:sp>
      <p:sp>
        <p:nvSpPr>
          <p:cNvPr id="27" name="Rechthoek 26"/>
          <p:cNvSpPr/>
          <p:nvPr/>
        </p:nvSpPr>
        <p:spPr>
          <a:xfrm>
            <a:off x="6860886" y="1604702"/>
            <a:ext cx="5180860"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3600" dirty="0" err="1" smtClean="0"/>
              <a:t>responsive</a:t>
            </a:r>
            <a:r>
              <a:rPr lang="nl-BE" sz="3600" dirty="0" smtClean="0"/>
              <a:t> design</a:t>
            </a:r>
            <a:endParaRPr lang="nl-BE" sz="3600" dirty="0"/>
          </a:p>
        </p:txBody>
      </p:sp>
      <p:pic>
        <p:nvPicPr>
          <p:cNvPr id="24" name="Afbeelding 23" descr="https://upload.wikimedia.org/wikipedia/commons/e/e7/Diseno-web-responsive-design.jpg"/>
          <p:cNvPicPr/>
          <p:nvPr/>
        </p:nvPicPr>
        <p:blipFill>
          <a:blip r:embed="rId4">
            <a:extLst>
              <a:ext uri="{28A0092B-C50C-407E-A947-70E740481C1C}">
                <a14:useLocalDpi xmlns:a14="http://schemas.microsoft.com/office/drawing/2010/main" val="0"/>
              </a:ext>
            </a:extLst>
          </a:blip>
          <a:srcRect/>
          <a:stretch>
            <a:fillRect/>
          </a:stretch>
        </p:blipFill>
        <p:spPr bwMode="auto">
          <a:xfrm>
            <a:off x="2256006" y="2877964"/>
            <a:ext cx="5391336" cy="3722734"/>
          </a:xfrm>
          <a:prstGeom prst="rect">
            <a:avLst/>
          </a:prstGeom>
          <a:noFill/>
          <a:ln>
            <a:noFill/>
          </a:ln>
        </p:spPr>
      </p:pic>
      <p:sp>
        <p:nvSpPr>
          <p:cNvPr id="31"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pic>
        <p:nvPicPr>
          <p:cNvPr id="32" name="Afbeelding 31"/>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Tree>
    <p:extLst>
      <p:ext uri="{BB962C8B-B14F-4D97-AF65-F5344CB8AC3E}">
        <p14:creationId xmlns:p14="http://schemas.microsoft.com/office/powerpoint/2010/main" val="3936226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180</a:t>
            </a:r>
            <a:endParaRPr lang="nl-BE" dirty="0">
              <a:solidFill>
                <a:schemeClr val="accent2">
                  <a:lumMod val="75000"/>
                </a:schemeClr>
              </a:solidFill>
            </a:endParaRPr>
          </a:p>
        </p:txBody>
      </p:sp>
      <p:sp>
        <p:nvSpPr>
          <p:cNvPr id="24" name="Tekstvak 23"/>
          <p:cNvSpPr txBox="1"/>
          <p:nvPr/>
        </p:nvSpPr>
        <p:spPr>
          <a:xfrm>
            <a:off x="1436912" y="1425585"/>
            <a:ext cx="10604833" cy="1077218"/>
          </a:xfrm>
          <a:prstGeom prst="rect">
            <a:avLst/>
          </a:prstGeom>
          <a:noFill/>
        </p:spPr>
        <p:txBody>
          <a:bodyPr wrap="square" rtlCol="0">
            <a:spAutoFit/>
          </a:bodyPr>
          <a:lstStyle/>
          <a:p>
            <a:pPr>
              <a:spcBef>
                <a:spcPts val="1200"/>
              </a:spcBef>
              <a:buClr>
                <a:schemeClr val="accent6"/>
              </a:buClr>
            </a:pPr>
            <a:r>
              <a:rPr lang="nl-BE" sz="3200">
                <a:latin typeface="+mj-lt"/>
                <a:cs typeface="Code New Roman" panose="020B0609020204030204" pitchFamily="49" charset="0"/>
              </a:rPr>
              <a:t>Met welke html-attributen kan je ervoor zorgen dat de ingevoerde waarde tussen 1 000 en 10 000 moet liggen?</a:t>
            </a:r>
            <a:endParaRPr lang="nl-BE" sz="3200" dirty="0">
              <a:latin typeface="+mj-lt"/>
              <a:cs typeface="Code New Roman" panose="020B0609020204030204" pitchFamily="49" charset="0"/>
            </a:endParaRPr>
          </a:p>
        </p:txBody>
      </p:sp>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
        <p:nvSpPr>
          <p:cNvPr id="15" name="Rechthoek 14"/>
          <p:cNvSpPr/>
          <p:nvPr/>
        </p:nvSpPr>
        <p:spPr>
          <a:xfrm>
            <a:off x="1548881" y="3155549"/>
            <a:ext cx="10384971" cy="344119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Tree>
    <p:extLst>
      <p:ext uri="{BB962C8B-B14F-4D97-AF65-F5344CB8AC3E}">
        <p14:creationId xmlns:p14="http://schemas.microsoft.com/office/powerpoint/2010/main" val="1049145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180</a:t>
            </a:r>
            <a:endParaRPr lang="nl-BE" dirty="0">
              <a:solidFill>
                <a:schemeClr val="accent2">
                  <a:lumMod val="75000"/>
                </a:schemeClr>
              </a:solidFill>
            </a:endParaRPr>
          </a:p>
        </p:txBody>
      </p:sp>
      <p:sp>
        <p:nvSpPr>
          <p:cNvPr id="24" name="Tekstvak 23"/>
          <p:cNvSpPr txBox="1"/>
          <p:nvPr/>
        </p:nvSpPr>
        <p:spPr>
          <a:xfrm>
            <a:off x="1436912" y="1425585"/>
            <a:ext cx="10604833" cy="1077218"/>
          </a:xfrm>
          <a:prstGeom prst="rect">
            <a:avLst/>
          </a:prstGeom>
          <a:noFill/>
        </p:spPr>
        <p:txBody>
          <a:bodyPr wrap="square" rtlCol="0">
            <a:spAutoFit/>
          </a:bodyPr>
          <a:lstStyle/>
          <a:p>
            <a:pPr>
              <a:spcBef>
                <a:spcPts val="1200"/>
              </a:spcBef>
              <a:buClr>
                <a:schemeClr val="accent6"/>
              </a:buClr>
            </a:pPr>
            <a:r>
              <a:rPr lang="nl-BE" sz="3200" dirty="0">
                <a:latin typeface="+mj-lt"/>
                <a:cs typeface="Code New Roman" panose="020B0609020204030204" pitchFamily="49" charset="0"/>
              </a:rPr>
              <a:t>Met welk html-attribuut zorg je ervoor dat de bezoeker verplicht is om een waarde in te geven in het </a:t>
            </a:r>
            <a:r>
              <a:rPr lang="nl-BE" sz="3200" dirty="0" err="1">
                <a:latin typeface="+mj-lt"/>
                <a:cs typeface="Code New Roman" panose="020B0609020204030204" pitchFamily="49" charset="0"/>
              </a:rPr>
              <a:t>invoervak</a:t>
            </a:r>
            <a:r>
              <a:rPr lang="nl-BE" sz="3200" dirty="0">
                <a:latin typeface="+mj-lt"/>
                <a:cs typeface="Code New Roman" panose="020B0609020204030204" pitchFamily="49" charset="0"/>
              </a:rPr>
              <a:t>?</a:t>
            </a:r>
          </a:p>
        </p:txBody>
      </p:sp>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
        <p:nvSpPr>
          <p:cNvPr id="15" name="Rechthoek 14"/>
          <p:cNvSpPr/>
          <p:nvPr/>
        </p:nvSpPr>
        <p:spPr>
          <a:xfrm>
            <a:off x="1548881" y="3155549"/>
            <a:ext cx="10384971" cy="344119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Tree>
    <p:extLst>
      <p:ext uri="{BB962C8B-B14F-4D97-AF65-F5344CB8AC3E}">
        <p14:creationId xmlns:p14="http://schemas.microsoft.com/office/powerpoint/2010/main" val="3667569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180</a:t>
            </a:r>
            <a:endParaRPr lang="nl-BE" dirty="0">
              <a:solidFill>
                <a:schemeClr val="accent2">
                  <a:lumMod val="75000"/>
                </a:schemeClr>
              </a:solidFill>
            </a:endParaRPr>
          </a:p>
        </p:txBody>
      </p:sp>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18" name="Tekstvak 17"/>
          <p:cNvSpPr txBox="1"/>
          <p:nvPr/>
        </p:nvSpPr>
        <p:spPr>
          <a:xfrm>
            <a:off x="1362698" y="1425585"/>
            <a:ext cx="10679048" cy="156966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Test het resultaat in een browser. De afbeelding wordt niet kleiner wanneer je het scherm smaller maakt, waardoor bij sommige schermresoluties het formulier teveel bij elkaar drukt wordt. Werk zelf een goeie oplossing uit voor dit probleem.</a:t>
            </a:r>
            <a:endParaRPr lang="nl-BE" sz="2400" dirty="0">
              <a:latin typeface="+mj-lt"/>
              <a:cs typeface="Code New Roman" panose="020B0609020204030204" pitchFamily="49" charset="0"/>
            </a:endParaRPr>
          </a:p>
        </p:txBody>
      </p:sp>
    </p:spTree>
    <p:extLst>
      <p:ext uri="{BB962C8B-B14F-4D97-AF65-F5344CB8AC3E}">
        <p14:creationId xmlns:p14="http://schemas.microsoft.com/office/powerpoint/2010/main" val="161466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180</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425585"/>
            <a:ext cx="10679048" cy="135421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Zorg </a:t>
            </a:r>
            <a:r>
              <a:rPr lang="nl-BE" sz="2400" dirty="0">
                <a:latin typeface="+mj-lt"/>
                <a:cs typeface="Code New Roman" panose="020B0609020204030204" pitchFamily="49" charset="0"/>
              </a:rPr>
              <a:t>ervoor dat de bezoeker enkel getallen tussen 1 000 en 10 000 kan </a:t>
            </a:r>
            <a:r>
              <a:rPr lang="nl-BE" sz="2400" dirty="0" smtClean="0">
                <a:latin typeface="+mj-lt"/>
                <a:cs typeface="Code New Roman" panose="020B0609020204030204" pitchFamily="49" charset="0"/>
              </a:rPr>
              <a:t>ingeven </a:t>
            </a:r>
            <a:r>
              <a:rPr lang="nl-BE" sz="2400" dirty="0">
                <a:latin typeface="+mj-lt"/>
                <a:cs typeface="Code New Roman" panose="020B0609020204030204" pitchFamily="49" charset="0"/>
              </a:rPr>
              <a:t>en dat het formulierveld niet leeg mag blijven.</a:t>
            </a:r>
          </a:p>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Voeg </a:t>
            </a:r>
            <a:r>
              <a:rPr lang="nl-BE" sz="2400" dirty="0">
                <a:latin typeface="+mj-lt"/>
                <a:cs typeface="Code New Roman" panose="020B0609020204030204" pitchFamily="49" charset="0"/>
              </a:rPr>
              <a:t>de klasse </a:t>
            </a:r>
            <a:r>
              <a:rPr lang="nl-BE" sz="2400" dirty="0">
                <a:solidFill>
                  <a:schemeClr val="accent6"/>
                </a:solidFill>
                <a:latin typeface="Code New Roman" panose="020B0609020204030204" pitchFamily="49" charset="0"/>
                <a:cs typeface="Code New Roman" panose="020B0609020204030204" pitchFamily="49" charset="0"/>
              </a:rPr>
              <a:t>.</a:t>
            </a:r>
            <a:r>
              <a:rPr lang="nl-BE" sz="2400" dirty="0" err="1">
                <a:solidFill>
                  <a:schemeClr val="accent6"/>
                </a:solidFill>
                <a:latin typeface="Code New Roman" panose="020B0609020204030204" pitchFamily="49" charset="0"/>
                <a:cs typeface="Code New Roman" panose="020B0609020204030204" pitchFamily="49" charset="0"/>
              </a:rPr>
              <a:t>needs-validation</a:t>
            </a:r>
            <a:r>
              <a:rPr lang="nl-BE" sz="2400" dirty="0">
                <a:solidFill>
                  <a:schemeClr val="accent6"/>
                </a:solidFill>
                <a:latin typeface="Code New Roman" panose="020B0609020204030204" pitchFamily="49" charset="0"/>
                <a:cs typeface="Code New Roman" panose="020B0609020204030204" pitchFamily="49" charset="0"/>
              </a:rPr>
              <a:t> </a:t>
            </a:r>
            <a:r>
              <a:rPr lang="nl-BE" sz="2400" dirty="0">
                <a:latin typeface="+mj-lt"/>
                <a:cs typeface="Code New Roman" panose="020B0609020204030204" pitchFamily="49" charset="0"/>
              </a:rPr>
              <a:t>toe aan de </a:t>
            </a:r>
            <a:r>
              <a:rPr lang="nl-BE" sz="2400" dirty="0">
                <a:solidFill>
                  <a:schemeClr val="accent6"/>
                </a:solidFill>
                <a:latin typeface="Code New Roman" panose="020B0609020204030204" pitchFamily="49" charset="0"/>
                <a:cs typeface="Code New Roman" panose="020B0609020204030204" pitchFamily="49" charset="0"/>
              </a:rPr>
              <a:t>&lt;form&gt;</a:t>
            </a:r>
            <a:r>
              <a:rPr lang="nl-BE" sz="2400" dirty="0">
                <a:latin typeface="+mj-lt"/>
                <a:cs typeface="Code New Roman" panose="020B0609020204030204" pitchFamily="49" charset="0"/>
              </a:rPr>
              <a:t>-tag.</a:t>
            </a: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stap11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3939430348"/>
              </p:ext>
            </p:extLst>
          </p:nvPr>
        </p:nvGraphicFramePr>
        <p:xfrm>
          <a:off x="1463038" y="2942190"/>
          <a:ext cx="10578707" cy="528798"/>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528798">
                <a:tc>
                  <a:txBody>
                    <a:bodyPr/>
                    <a:lstStyle/>
                    <a:p>
                      <a:pPr algn="r">
                        <a:lnSpc>
                          <a:spcPct val="100000"/>
                        </a:lnSpc>
                        <a:spcAft>
                          <a:spcPts val="0"/>
                        </a:spcAft>
                      </a:pPr>
                      <a:endParaRPr lang="nl-BE" sz="9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54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1200"/>
                        </a:spcBef>
                        <a:spcAft>
                          <a:spcPts val="0"/>
                        </a:spcAft>
                        <a:tabLst>
                          <a:tab pos="200660" algn="l"/>
                          <a:tab pos="387350" algn="l"/>
                          <a:tab pos="562610" algn="l"/>
                        </a:tabLst>
                      </a:pPr>
                      <a:r>
                        <a:rPr lang="en-US" sz="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r>
                      <a:br>
                        <a:rPr lang="en-US" sz="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br>
                      <a:r>
                        <a:rPr lang="en-US"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&lt;form id="</a:t>
                      </a:r>
                      <a:r>
                        <a:rPr lang="en-US" sz="18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rekenformulier</a:t>
                      </a:r>
                      <a:r>
                        <a:rPr lang="en-US"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class="needs-validation"</a:t>
                      </a:r>
                      <a:r>
                        <a:rPr lang="en-US"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endParaRPr lang="pt-BR"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
        <p:nvSpPr>
          <p:cNvPr id="16" name="Tekstvak 15"/>
          <p:cNvSpPr txBox="1"/>
          <p:nvPr/>
        </p:nvSpPr>
        <p:spPr>
          <a:xfrm>
            <a:off x="1362697" y="3674980"/>
            <a:ext cx="10679048" cy="46166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Voeg </a:t>
            </a:r>
            <a:r>
              <a:rPr lang="nl-BE" sz="2400" dirty="0">
                <a:latin typeface="+mj-lt"/>
                <a:cs typeface="Code New Roman" panose="020B0609020204030204" pitchFamily="49" charset="0"/>
              </a:rPr>
              <a:t>de klasse </a:t>
            </a:r>
            <a:r>
              <a:rPr lang="nl-BE" sz="2400" dirty="0">
                <a:solidFill>
                  <a:schemeClr val="accent6"/>
                </a:solidFill>
                <a:latin typeface="Code New Roman" panose="020B0609020204030204" pitchFamily="49" charset="0"/>
                <a:cs typeface="Code New Roman" panose="020B0609020204030204" pitchFamily="49" charset="0"/>
              </a:rPr>
              <a:t>.form-control </a:t>
            </a:r>
            <a:r>
              <a:rPr lang="nl-BE" sz="2400" dirty="0">
                <a:latin typeface="+mj-lt"/>
                <a:cs typeface="Code New Roman" panose="020B0609020204030204" pitchFamily="49" charset="0"/>
              </a:rPr>
              <a:t>toe aan </a:t>
            </a:r>
            <a:r>
              <a:rPr lang="nl-BE" sz="2400" dirty="0" smtClean="0">
                <a:latin typeface="+mj-lt"/>
                <a:cs typeface="Code New Roman" panose="020B0609020204030204" pitchFamily="49" charset="0"/>
              </a:rPr>
              <a:t>het </a:t>
            </a:r>
            <a:r>
              <a:rPr lang="nl-BE" sz="2400" dirty="0" err="1" smtClean="0">
                <a:latin typeface="+mj-lt"/>
                <a:cs typeface="Code New Roman" panose="020B0609020204030204" pitchFamily="49" charset="0"/>
              </a:rPr>
              <a:t>invoervak</a:t>
            </a:r>
            <a:r>
              <a:rPr lang="nl-BE" sz="2400" dirty="0" smtClean="0">
                <a:latin typeface="+mj-lt"/>
                <a:cs typeface="Code New Roman" panose="020B0609020204030204" pitchFamily="49" charset="0"/>
              </a:rPr>
              <a:t>.</a:t>
            </a:r>
            <a:endParaRPr lang="nl-BE" sz="2400" dirty="0">
              <a:latin typeface="+mj-lt"/>
              <a:cs typeface="Code New Roman" panose="020B0609020204030204" pitchFamily="49" charset="0"/>
            </a:endParaRPr>
          </a:p>
        </p:txBody>
      </p:sp>
      <p:graphicFrame>
        <p:nvGraphicFramePr>
          <p:cNvPr id="19" name="Tabel 18"/>
          <p:cNvGraphicFramePr>
            <a:graphicFrameLocks noGrp="1"/>
          </p:cNvGraphicFramePr>
          <p:nvPr>
            <p:extLst>
              <p:ext uri="{D42A27DB-BD31-4B8C-83A1-F6EECF244321}">
                <p14:modId xmlns:p14="http://schemas.microsoft.com/office/powerpoint/2010/main" val="4234843373"/>
              </p:ext>
            </p:extLst>
          </p:nvPr>
        </p:nvGraphicFramePr>
        <p:xfrm>
          <a:off x="1463038" y="4297677"/>
          <a:ext cx="10578707" cy="528798"/>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528798">
                <a:tc>
                  <a:txBody>
                    <a:bodyPr/>
                    <a:lstStyle/>
                    <a:p>
                      <a:pPr algn="r">
                        <a:lnSpc>
                          <a:spcPct val="100000"/>
                        </a:lnSpc>
                        <a:spcAft>
                          <a:spcPts val="0"/>
                        </a:spcAft>
                      </a:pPr>
                      <a:endParaRPr lang="nl-BE" sz="9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58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1200"/>
                        </a:spcBef>
                        <a:spcAft>
                          <a:spcPts val="0"/>
                        </a:spcAft>
                        <a:tabLst>
                          <a:tab pos="200660" algn="l"/>
                          <a:tab pos="387350" algn="l"/>
                          <a:tab pos="562610" algn="l"/>
                        </a:tabLst>
                      </a:pPr>
                      <a:r>
                        <a:rPr lang="en-US" sz="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r>
                      <a:br>
                        <a:rPr lang="en-US" sz="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br>
                      <a:r>
                        <a:rPr lang="en-US"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&lt;input </a:t>
                      </a:r>
                      <a:r>
                        <a:rPr lang="en-US"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class="form-control" </a:t>
                      </a:r>
                      <a:r>
                        <a:rPr lang="en-US"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type="...</a:t>
                      </a:r>
                      <a:endParaRPr lang="pt-BR"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3660388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180</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425585"/>
            <a:ext cx="10679048" cy="156966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In </a:t>
            </a:r>
            <a:r>
              <a:rPr lang="nl-BE" sz="2400" dirty="0">
                <a:latin typeface="+mj-lt"/>
                <a:cs typeface="Code New Roman" panose="020B0609020204030204" pitchFamily="49" charset="0"/>
              </a:rPr>
              <a:t>een </a:t>
            </a:r>
            <a:r>
              <a:rPr lang="nl-BE" sz="2400" dirty="0">
                <a:solidFill>
                  <a:schemeClr val="accent6"/>
                </a:solidFill>
                <a:latin typeface="Code New Roman" panose="020B0609020204030204" pitchFamily="49" charset="0"/>
                <a:cs typeface="Code New Roman" panose="020B0609020204030204" pitchFamily="49" charset="0"/>
              </a:rPr>
              <a:t>&lt;div&gt; </a:t>
            </a:r>
            <a:r>
              <a:rPr lang="nl-BE" sz="2400" dirty="0">
                <a:latin typeface="+mj-lt"/>
                <a:cs typeface="Code New Roman" panose="020B0609020204030204" pitchFamily="49" charset="0"/>
              </a:rPr>
              <a:t>met de klasse </a:t>
            </a:r>
            <a:r>
              <a:rPr lang="nl-BE" sz="2400" dirty="0">
                <a:solidFill>
                  <a:schemeClr val="accent6"/>
                </a:solidFill>
                <a:latin typeface="Code New Roman" panose="020B0609020204030204" pitchFamily="49" charset="0"/>
                <a:cs typeface="Code New Roman" panose="020B0609020204030204" pitchFamily="49" charset="0"/>
              </a:rPr>
              <a:t>.</a:t>
            </a:r>
            <a:r>
              <a:rPr lang="nl-BE" sz="2400" dirty="0" err="1">
                <a:solidFill>
                  <a:schemeClr val="accent6"/>
                </a:solidFill>
                <a:latin typeface="Code New Roman" panose="020B0609020204030204" pitchFamily="49" charset="0"/>
                <a:cs typeface="Code New Roman" panose="020B0609020204030204" pitchFamily="49" charset="0"/>
              </a:rPr>
              <a:t>invalid</a:t>
            </a:r>
            <a:r>
              <a:rPr lang="nl-BE" sz="2400" dirty="0">
                <a:solidFill>
                  <a:schemeClr val="accent6"/>
                </a:solidFill>
                <a:latin typeface="Code New Roman" panose="020B0609020204030204" pitchFamily="49" charset="0"/>
                <a:cs typeface="Code New Roman" panose="020B0609020204030204" pitchFamily="49" charset="0"/>
              </a:rPr>
              <a:t>-feedback </a:t>
            </a:r>
            <a:r>
              <a:rPr lang="nl-BE" sz="2400" dirty="0">
                <a:latin typeface="+mj-lt"/>
                <a:cs typeface="Code New Roman" panose="020B0609020204030204" pitchFamily="49" charset="0"/>
              </a:rPr>
              <a:t>wordt de boodschap </a:t>
            </a:r>
            <a:r>
              <a:rPr lang="nl-BE" sz="2400" dirty="0" smtClean="0">
                <a:latin typeface="+mj-lt"/>
                <a:cs typeface="Code New Roman" panose="020B0609020204030204" pitchFamily="49" charset="0"/>
              </a:rPr>
              <a:t>geschreven </a:t>
            </a:r>
            <a:r>
              <a:rPr lang="nl-BE" sz="2400" dirty="0">
                <a:latin typeface="+mj-lt"/>
                <a:cs typeface="Code New Roman" panose="020B0609020204030204" pitchFamily="49" charset="0"/>
              </a:rPr>
              <a:t>die de bezoeker te zien krijgt indien de invoer niet aan de voorwaarden voldoet. Die </a:t>
            </a:r>
            <a:r>
              <a:rPr lang="nl-BE" sz="2400" dirty="0">
                <a:solidFill>
                  <a:schemeClr val="accent6"/>
                </a:solidFill>
                <a:latin typeface="Code New Roman" panose="020B0609020204030204" pitchFamily="49" charset="0"/>
                <a:cs typeface="Code New Roman" panose="020B0609020204030204" pitchFamily="49" charset="0"/>
              </a:rPr>
              <a:t>&lt;div&gt;</a:t>
            </a:r>
            <a:r>
              <a:rPr lang="nl-BE" sz="2400" dirty="0">
                <a:latin typeface="+mj-lt"/>
                <a:cs typeface="Code New Roman" panose="020B0609020204030204" pitchFamily="49" charset="0"/>
              </a:rPr>
              <a:t> zet je vlak achter het invoerveld in hetzelfde blok.</a:t>
            </a: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stap11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1151098836"/>
              </p:ext>
            </p:extLst>
          </p:nvPr>
        </p:nvGraphicFramePr>
        <p:xfrm>
          <a:off x="1463039" y="3211589"/>
          <a:ext cx="10578707" cy="20574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528798">
                <a:tc>
                  <a:txBody>
                    <a:bodyPr/>
                    <a:lstStyle/>
                    <a:p>
                      <a:pPr algn="r">
                        <a:lnSpc>
                          <a:spcPct val="100000"/>
                        </a:lnSpc>
                        <a:spcAft>
                          <a:spcPts val="0"/>
                        </a:spcAft>
                      </a:pPr>
                      <a:endParaRPr lang="nl-BE" sz="9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57</a:t>
                      </a:r>
                    </a:p>
                    <a:p>
                      <a:pPr algn="r">
                        <a:lnSpc>
                          <a:spcPct val="100000"/>
                        </a:lnSpc>
                        <a:spcAft>
                          <a:spcPts val="0"/>
                        </a:spcAft>
                      </a:pPr>
                      <a:r>
                        <a:rPr lang="nl-BE" sz="1800" b="0" dirty="0" smtClean="0">
                          <a:effectLst/>
                          <a:latin typeface="+mn-lt"/>
                          <a:ea typeface="+mn-ea"/>
                          <a:cs typeface="+mn-cs"/>
                        </a:rPr>
                        <a:t>58</a:t>
                      </a:r>
                    </a:p>
                    <a:p>
                      <a:pPr algn="r">
                        <a:lnSpc>
                          <a:spcPct val="100000"/>
                        </a:lnSpc>
                        <a:spcAft>
                          <a:spcPts val="0"/>
                        </a:spcAft>
                      </a:pPr>
                      <a:r>
                        <a:rPr lang="nl-BE" sz="1800" b="0" dirty="0" smtClean="0">
                          <a:effectLst/>
                          <a:latin typeface="+mn-lt"/>
                          <a:ea typeface="+mn-ea"/>
                          <a:cs typeface="+mn-cs"/>
                        </a:rPr>
                        <a:t>59</a:t>
                      </a:r>
                    </a:p>
                    <a:p>
                      <a:pPr algn="r">
                        <a:lnSpc>
                          <a:spcPct val="100000"/>
                        </a:lnSpc>
                        <a:spcAft>
                          <a:spcPts val="0"/>
                        </a:spcAft>
                      </a:pPr>
                      <a:r>
                        <a:rPr lang="nl-BE" sz="1800" b="0" dirty="0" smtClean="0">
                          <a:effectLst/>
                          <a:latin typeface="+mn-lt"/>
                          <a:ea typeface="+mn-ea"/>
                          <a:cs typeface="+mn-cs"/>
                        </a:rPr>
                        <a:t>60</a:t>
                      </a:r>
                    </a:p>
                    <a:p>
                      <a:pPr algn="r">
                        <a:lnSpc>
                          <a:spcPct val="100000"/>
                        </a:lnSpc>
                        <a:spcAft>
                          <a:spcPts val="0"/>
                        </a:spcAft>
                      </a:pPr>
                      <a:r>
                        <a:rPr lang="nl-BE" sz="1800" b="0" dirty="0" smtClean="0">
                          <a:effectLst/>
                          <a:latin typeface="+mn-lt"/>
                          <a:ea typeface="+mn-ea"/>
                          <a:cs typeface="+mn-cs"/>
                        </a:rPr>
                        <a:t>61</a:t>
                      </a:r>
                    </a:p>
                    <a:p>
                      <a:pPr algn="r">
                        <a:lnSpc>
                          <a:spcPct val="100000"/>
                        </a:lnSpc>
                        <a:spcAft>
                          <a:spcPts val="0"/>
                        </a:spcAft>
                      </a:pPr>
                      <a:r>
                        <a:rPr lang="nl-BE" sz="1800" b="0" dirty="0" smtClean="0">
                          <a:effectLst/>
                          <a:latin typeface="+mn-lt"/>
                          <a:ea typeface="+mn-ea"/>
                          <a:cs typeface="+mn-cs"/>
                        </a:rPr>
                        <a:t>62</a:t>
                      </a:r>
                    </a:p>
                    <a:p>
                      <a:pPr algn="r">
                        <a:lnSpc>
                          <a:spcPct val="100000"/>
                        </a:lnSpc>
                        <a:spcAft>
                          <a:spcPts val="0"/>
                        </a:spcAft>
                      </a:pPr>
                      <a:endParaRPr lang="nl-BE" sz="1800" b="0" dirty="0" smtClean="0">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en-US" sz="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r>
                      <a:br>
                        <a:rPr lang="en-US" sz="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br>
                      <a:r>
                        <a:rPr lang="en-US"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&lt;div class="col-6"&gt;</a:t>
                      </a:r>
                    </a:p>
                    <a:p>
                      <a:pPr algn="l">
                        <a:lnSpc>
                          <a:spcPct val="100000"/>
                        </a:lnSpc>
                        <a:spcBef>
                          <a:spcPts val="0"/>
                        </a:spcBef>
                        <a:spcAft>
                          <a:spcPts val="0"/>
                        </a:spcAft>
                        <a:tabLst>
                          <a:tab pos="200660" algn="l"/>
                          <a:tab pos="387350" algn="l"/>
                          <a:tab pos="562610" algn="l"/>
                        </a:tabLst>
                      </a:pPr>
                      <a:r>
                        <a:rPr lang="en-US"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&lt;input class="form-control" type="...&gt;</a:t>
                      </a:r>
                    </a:p>
                    <a:p>
                      <a:pPr algn="l">
                        <a:lnSpc>
                          <a:spcPct val="100000"/>
                        </a:lnSpc>
                        <a:spcBef>
                          <a:spcPts val="0"/>
                        </a:spcBef>
                        <a:spcAft>
                          <a:spcPts val="0"/>
                        </a:spcAft>
                        <a:tabLst>
                          <a:tab pos="200660" algn="l"/>
                          <a:tab pos="387350" algn="l"/>
                          <a:tab pos="562610" algn="l"/>
                        </a:tabLst>
                      </a:pPr>
                      <a:r>
                        <a:rPr lang="en-US"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&lt;div class="invalid-feedback"&gt;</a:t>
                      </a:r>
                    </a:p>
                    <a:p>
                      <a:pPr algn="l">
                        <a:lnSpc>
                          <a:spcPct val="100000"/>
                        </a:lnSpc>
                        <a:spcBef>
                          <a:spcPts val="0"/>
                        </a:spcBef>
                        <a:spcAft>
                          <a:spcPts val="0"/>
                        </a:spcAft>
                        <a:tabLst>
                          <a:tab pos="200660" algn="l"/>
                          <a:tab pos="387350" algn="l"/>
                          <a:tab pos="562610" algn="l"/>
                        </a:tabLst>
                      </a:pPr>
                      <a:r>
                        <a:rPr lang="en-US"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De </a:t>
                      </a:r>
                      <a:r>
                        <a:rPr lang="en-US" sz="1800" b="0" dirty="0" err="1"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waarde</a:t>
                      </a:r>
                      <a:r>
                        <a:rPr lang="en-US"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800" b="0" dirty="0" err="1"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moet</a:t>
                      </a:r>
                      <a:r>
                        <a:rPr lang="en-US"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800" b="0" dirty="0" err="1"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tussen</a:t>
                      </a:r>
                      <a:r>
                        <a:rPr lang="en-US"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 1000 en 10000 kWh </a:t>
                      </a:r>
                      <a:r>
                        <a:rPr lang="en-US" sz="1800" b="0" dirty="0" err="1"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liggen</a:t>
                      </a:r>
                      <a:r>
                        <a:rPr lang="en-US"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8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&lt;/div&gt;</a:t>
                      </a:r>
                    </a:p>
                    <a:p>
                      <a:pPr algn="l">
                        <a:lnSpc>
                          <a:spcPct val="100000"/>
                        </a:lnSpc>
                        <a:spcBef>
                          <a:spcPts val="0"/>
                        </a:spcBef>
                        <a:spcAft>
                          <a:spcPts val="0"/>
                        </a:spcAft>
                        <a:tabLst>
                          <a:tab pos="200660" algn="l"/>
                          <a:tab pos="387350" algn="l"/>
                          <a:tab pos="562610" algn="l"/>
                        </a:tabLst>
                      </a:pPr>
                      <a:r>
                        <a:rPr lang="en-US"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&lt;/div&gt;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Tree>
    <p:extLst>
      <p:ext uri="{BB962C8B-B14F-4D97-AF65-F5344CB8AC3E}">
        <p14:creationId xmlns:p14="http://schemas.microsoft.com/office/powerpoint/2010/main" val="431769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181</a:t>
            </a:r>
            <a:endParaRPr lang="nl-BE" dirty="0">
              <a:solidFill>
                <a:schemeClr val="accent2">
                  <a:lumMod val="75000"/>
                </a:schemeClr>
              </a:solidFill>
            </a:endParaRPr>
          </a:p>
        </p:txBody>
      </p:sp>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2" name="Afbeelding 1"/>
          <p:cNvPicPr>
            <a:picLocks noChangeAspect="1"/>
          </p:cNvPicPr>
          <p:nvPr/>
        </p:nvPicPr>
        <p:blipFill rotWithShape="1">
          <a:blip r:embed="rId6"/>
          <a:srcRect l="33928" t="46391" r="34905" b="43860"/>
          <a:stretch/>
        </p:blipFill>
        <p:spPr>
          <a:xfrm>
            <a:off x="1667208" y="1726163"/>
            <a:ext cx="5085184" cy="961053"/>
          </a:xfrm>
          <a:prstGeom prst="rect">
            <a:avLst/>
          </a:prstGeom>
        </p:spPr>
      </p:pic>
      <p:sp>
        <p:nvSpPr>
          <p:cNvPr id="15" name="Tekstvak 14"/>
          <p:cNvSpPr txBox="1"/>
          <p:nvPr/>
        </p:nvSpPr>
        <p:spPr>
          <a:xfrm>
            <a:off x="7064236" y="4828250"/>
            <a:ext cx="4869617" cy="584775"/>
          </a:xfrm>
          <a:prstGeom prst="rect">
            <a:avLst/>
          </a:prstGeom>
          <a:noFill/>
        </p:spPr>
        <p:txBody>
          <a:bodyPr wrap="square" rtlCol="0">
            <a:spAutoFit/>
          </a:bodyPr>
          <a:lstStyle/>
          <a:p>
            <a:pPr>
              <a:spcBef>
                <a:spcPts val="1200"/>
              </a:spcBef>
              <a:buClr>
                <a:schemeClr val="accent6"/>
              </a:buClr>
            </a:pPr>
            <a:r>
              <a:rPr lang="nl-BE" sz="3200" dirty="0" smtClean="0">
                <a:latin typeface="+mj-lt"/>
                <a:cs typeface="Code New Roman" panose="020B0609020204030204" pitchFamily="49" charset="0"/>
              </a:rPr>
              <a:t>functie </a:t>
            </a:r>
            <a:r>
              <a:rPr lang="nl-BE" sz="3200" dirty="0">
                <a:solidFill>
                  <a:schemeClr val="accent6"/>
                </a:solidFill>
                <a:latin typeface="Code New Roman" panose="020B0609020204030204" pitchFamily="49" charset="0"/>
                <a:cs typeface="Code New Roman" panose="020B0609020204030204" pitchFamily="49" charset="0"/>
              </a:rPr>
              <a:t>berekenen</a:t>
            </a:r>
          </a:p>
        </p:txBody>
      </p:sp>
      <p:sp>
        <p:nvSpPr>
          <p:cNvPr id="3" name="Gekromde pijl-omlaag 2"/>
          <p:cNvSpPr/>
          <p:nvPr/>
        </p:nvSpPr>
        <p:spPr>
          <a:xfrm rot="2854311">
            <a:off x="6941976" y="2099388"/>
            <a:ext cx="3890865" cy="164099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Tree>
    <p:extLst>
      <p:ext uri="{BB962C8B-B14F-4D97-AF65-F5344CB8AC3E}">
        <p14:creationId xmlns:p14="http://schemas.microsoft.com/office/powerpoint/2010/main" val="224460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181</a:t>
            </a:r>
            <a:endParaRPr lang="nl-BE" dirty="0">
              <a:solidFill>
                <a:schemeClr val="accent2">
                  <a:lumMod val="75000"/>
                </a:schemeClr>
              </a:solidFill>
            </a:endParaRPr>
          </a:p>
        </p:txBody>
      </p:sp>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
        <p:nvSpPr>
          <p:cNvPr id="16" name="Tekstvak 15"/>
          <p:cNvSpPr txBox="1"/>
          <p:nvPr/>
        </p:nvSpPr>
        <p:spPr>
          <a:xfrm>
            <a:off x="3573625" y="1722165"/>
            <a:ext cx="5506222" cy="769441"/>
          </a:xfrm>
          <a:prstGeom prst="rect">
            <a:avLst/>
          </a:prstGeom>
          <a:noFill/>
        </p:spPr>
        <p:txBody>
          <a:bodyPr wrap="square" rtlCol="0">
            <a:spAutoFit/>
          </a:bodyPr>
          <a:lstStyle/>
          <a:p>
            <a:pPr>
              <a:spcBef>
                <a:spcPts val="1200"/>
              </a:spcBef>
              <a:buClr>
                <a:schemeClr val="accent6"/>
              </a:buClr>
            </a:pPr>
            <a:r>
              <a:rPr lang="nl-BE" sz="4400" dirty="0" smtClean="0">
                <a:latin typeface="+mj-lt"/>
                <a:cs typeface="Code New Roman" panose="020B0609020204030204" pitchFamily="49" charset="0"/>
              </a:rPr>
              <a:t>Bootstrap validatie</a:t>
            </a:r>
            <a:endParaRPr lang="nl-BE" sz="4400" dirty="0">
              <a:solidFill>
                <a:schemeClr val="accent6"/>
              </a:solidFill>
              <a:latin typeface="Code New Roman" panose="020B0609020204030204" pitchFamily="49" charset="0"/>
              <a:cs typeface="Code New Roman" panose="020B0609020204030204" pitchFamily="49" charset="0"/>
            </a:endParaRPr>
          </a:p>
        </p:txBody>
      </p:sp>
      <p:pic>
        <p:nvPicPr>
          <p:cNvPr id="19" name="Picture 2" descr="https://icons.iconarchive.com/icons/hopstarter/adobe-cs4/256/File-Adobe-Dreamweaver-JavaScript-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3502" y="2802643"/>
            <a:ext cx="2865012" cy="2865012"/>
          </a:xfrm>
          <a:prstGeom prst="rect">
            <a:avLst/>
          </a:prstGeom>
          <a:noFill/>
          <a:extLst>
            <a:ext uri="{909E8E84-426E-40DD-AFC4-6F175D3DCCD1}">
              <a14:hiddenFill xmlns:a14="http://schemas.microsoft.com/office/drawing/2010/main">
                <a:solidFill>
                  <a:srgbClr val="FFFFFF"/>
                </a:solidFill>
              </a14:hiddenFill>
            </a:ext>
          </a:extLst>
        </p:spPr>
      </p:pic>
      <p:sp>
        <p:nvSpPr>
          <p:cNvPr id="21" name="Tekstvak 20"/>
          <p:cNvSpPr txBox="1"/>
          <p:nvPr/>
        </p:nvSpPr>
        <p:spPr>
          <a:xfrm>
            <a:off x="2313502" y="5667655"/>
            <a:ext cx="3158237" cy="646331"/>
          </a:xfrm>
          <a:prstGeom prst="rect">
            <a:avLst/>
          </a:prstGeom>
          <a:noFill/>
        </p:spPr>
        <p:txBody>
          <a:bodyPr wrap="none" rtlCol="0">
            <a:spAutoFit/>
          </a:bodyPr>
          <a:lstStyle/>
          <a:p>
            <a:r>
              <a:rPr lang="nl-BE" sz="3600" dirty="0">
                <a:solidFill>
                  <a:schemeClr val="accent1">
                    <a:lumMod val="75000"/>
                  </a:schemeClr>
                </a:solidFill>
                <a:latin typeface="Code New Roman" panose="020B0609020204030204" pitchFamily="49" charset="0"/>
                <a:cs typeface="Code New Roman" panose="020B0609020204030204" pitchFamily="49" charset="0"/>
              </a:rPr>
              <a:t>b</a:t>
            </a:r>
            <a:r>
              <a:rPr lang="nl-BE" sz="3600" dirty="0" smtClean="0">
                <a:solidFill>
                  <a:schemeClr val="accent1">
                    <a:lumMod val="75000"/>
                  </a:schemeClr>
                </a:solidFill>
                <a:latin typeface="Code New Roman" panose="020B0609020204030204" pitchFamily="49" charset="0"/>
                <a:cs typeface="Code New Roman" panose="020B0609020204030204" pitchFamily="49" charset="0"/>
              </a:rPr>
              <a:t>ootstrap.js</a:t>
            </a:r>
            <a:endParaRPr lang="nl-BE" sz="3600" dirty="0">
              <a:solidFill>
                <a:schemeClr val="accent1">
                  <a:lumMod val="75000"/>
                </a:schemeClr>
              </a:solidFill>
              <a:latin typeface="Code New Roman" panose="020B0609020204030204" pitchFamily="49" charset="0"/>
              <a:cs typeface="Code New Roman" panose="020B0609020204030204" pitchFamily="49" charset="0"/>
            </a:endParaRPr>
          </a:p>
        </p:txBody>
      </p:sp>
      <p:pic>
        <p:nvPicPr>
          <p:cNvPr id="22" name="Picture 2" descr="https://icons.iconarchive.com/icons/hopstarter/adobe-cs4/256/File-Adobe-Dreamweaver-JavaScript-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35021" y="2773731"/>
            <a:ext cx="2865012" cy="2865012"/>
          </a:xfrm>
          <a:prstGeom prst="rect">
            <a:avLst/>
          </a:prstGeom>
          <a:noFill/>
          <a:extLst>
            <a:ext uri="{909E8E84-426E-40DD-AFC4-6F175D3DCCD1}">
              <a14:hiddenFill xmlns:a14="http://schemas.microsoft.com/office/drawing/2010/main">
                <a:solidFill>
                  <a:srgbClr val="FFFFFF"/>
                </a:solidFill>
              </a14:hiddenFill>
            </a:ext>
          </a:extLst>
        </p:spPr>
      </p:pic>
      <p:sp>
        <p:nvSpPr>
          <p:cNvPr id="23" name="Tekstvak 22"/>
          <p:cNvSpPr txBox="1"/>
          <p:nvPr/>
        </p:nvSpPr>
        <p:spPr>
          <a:xfrm>
            <a:off x="7503818" y="5638743"/>
            <a:ext cx="2332690" cy="646331"/>
          </a:xfrm>
          <a:prstGeom prst="rect">
            <a:avLst/>
          </a:prstGeom>
          <a:noFill/>
        </p:spPr>
        <p:txBody>
          <a:bodyPr wrap="none" rtlCol="0">
            <a:spAutoFit/>
          </a:bodyPr>
          <a:lstStyle/>
          <a:p>
            <a:r>
              <a:rPr lang="nl-BE" sz="3600" dirty="0" smtClean="0">
                <a:solidFill>
                  <a:schemeClr val="accent1">
                    <a:lumMod val="75000"/>
                  </a:schemeClr>
                </a:solidFill>
                <a:latin typeface="Code New Roman" panose="020B0609020204030204" pitchFamily="49" charset="0"/>
                <a:cs typeface="Code New Roman" panose="020B0609020204030204" pitchFamily="49" charset="0"/>
              </a:rPr>
              <a:t>jquery.js</a:t>
            </a:r>
            <a:endParaRPr lang="nl-BE" sz="3600" dirty="0">
              <a:solidFill>
                <a:schemeClr val="accent1">
                  <a:lumMod val="75000"/>
                </a:schemeClr>
              </a:solidFill>
              <a:latin typeface="Code New Roman" panose="020B0609020204030204" pitchFamily="49" charset="0"/>
              <a:cs typeface="Code New Roman" panose="020B0609020204030204" pitchFamily="49" charset="0"/>
            </a:endParaRPr>
          </a:p>
        </p:txBody>
      </p:sp>
      <p:pic>
        <p:nvPicPr>
          <p:cNvPr id="24" name="Afbeelding 23"/>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saturation sat="66000"/>
                    </a14:imgEffect>
                  </a14:imgLayer>
                </a14:imgProps>
              </a:ext>
              <a:ext uri="{28A0092B-C50C-407E-A947-70E740481C1C}">
                <a14:useLocalDpi xmlns:a14="http://schemas.microsoft.com/office/drawing/2010/main" val="0"/>
              </a:ext>
            </a:extLst>
          </a:blip>
          <a:stretch>
            <a:fillRect/>
          </a:stretch>
        </p:blipFill>
        <p:spPr>
          <a:xfrm>
            <a:off x="297421" y="1564553"/>
            <a:ext cx="900000" cy="900000"/>
          </a:xfrm>
          <a:prstGeom prst="rect">
            <a:avLst/>
          </a:prstGeom>
        </p:spPr>
      </p:pic>
      <p:sp>
        <p:nvSpPr>
          <p:cNvPr id="12" name="Plus 11"/>
          <p:cNvSpPr/>
          <p:nvPr/>
        </p:nvSpPr>
        <p:spPr>
          <a:xfrm>
            <a:off x="5313319" y="3275707"/>
            <a:ext cx="1744824" cy="1871720"/>
          </a:xfrm>
          <a:prstGeom prst="mathPlus">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6896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181</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425585"/>
            <a:ext cx="10679048" cy="46166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a:latin typeface="+mj-lt"/>
                <a:cs typeface="Code New Roman" panose="020B0609020204030204" pitchFamily="49" charset="0"/>
              </a:rPr>
              <a:t>Voeg dit jQuery-script toe net voor het reeds bestaande script:</a:t>
            </a:r>
            <a:endParaRPr lang="nl-BE" sz="2400" dirty="0">
              <a:latin typeface="+mj-lt"/>
              <a:cs typeface="Code New Roman" panose="020B0609020204030204" pitchFamily="49" charset="0"/>
            </a:endParaRP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stap12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3096109360"/>
              </p:ext>
            </p:extLst>
          </p:nvPr>
        </p:nvGraphicFramePr>
        <p:xfrm>
          <a:off x="1463038" y="2083684"/>
          <a:ext cx="10578707" cy="458724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528798">
                <a:tc>
                  <a:txBody>
                    <a:bodyPr/>
                    <a:lstStyle/>
                    <a:p>
                      <a:pPr algn="r">
                        <a:lnSpc>
                          <a:spcPct val="100000"/>
                        </a:lnSpc>
                        <a:spcAft>
                          <a:spcPts val="0"/>
                        </a:spcAft>
                      </a:pPr>
                      <a:endParaRPr lang="nl-BE" sz="600" b="0" dirty="0" smtClean="0">
                        <a:effectLst/>
                        <a:latin typeface="+mn-lt"/>
                        <a:ea typeface="+mn-ea"/>
                        <a:cs typeface="+mn-cs"/>
                      </a:endParaRPr>
                    </a:p>
                    <a:p>
                      <a:pPr algn="r">
                        <a:lnSpc>
                          <a:spcPct val="100000"/>
                        </a:lnSpc>
                        <a:spcAft>
                          <a:spcPts val="0"/>
                        </a:spcAft>
                      </a:pPr>
                      <a:r>
                        <a:rPr lang="nl-BE" sz="1700" b="0" dirty="0" smtClean="0">
                          <a:effectLst/>
                          <a:latin typeface="+mn-lt"/>
                          <a:ea typeface="+mn-ea"/>
                          <a:cs typeface="+mn-cs"/>
                        </a:rPr>
                        <a:t>106</a:t>
                      </a:r>
                    </a:p>
                    <a:p>
                      <a:pPr algn="r">
                        <a:lnSpc>
                          <a:spcPct val="100000"/>
                        </a:lnSpc>
                        <a:spcAft>
                          <a:spcPts val="0"/>
                        </a:spcAft>
                      </a:pPr>
                      <a:r>
                        <a:rPr lang="nl-BE" sz="1700" b="0" dirty="0" smtClean="0">
                          <a:effectLst/>
                          <a:latin typeface="+mn-lt"/>
                          <a:ea typeface="+mn-ea"/>
                          <a:cs typeface="+mn-cs"/>
                        </a:rPr>
                        <a:t>107</a:t>
                      </a:r>
                    </a:p>
                    <a:p>
                      <a:pPr algn="r">
                        <a:lnSpc>
                          <a:spcPct val="100000"/>
                        </a:lnSpc>
                        <a:spcAft>
                          <a:spcPts val="0"/>
                        </a:spcAft>
                      </a:pPr>
                      <a:r>
                        <a:rPr lang="nl-BE" sz="1700" b="0" dirty="0" smtClean="0">
                          <a:effectLst/>
                          <a:latin typeface="+mn-lt"/>
                          <a:ea typeface="+mn-ea"/>
                          <a:cs typeface="+mn-cs"/>
                        </a:rPr>
                        <a:t>108</a:t>
                      </a:r>
                    </a:p>
                    <a:p>
                      <a:pPr algn="r">
                        <a:lnSpc>
                          <a:spcPct val="100000"/>
                        </a:lnSpc>
                        <a:spcAft>
                          <a:spcPts val="0"/>
                        </a:spcAft>
                      </a:pPr>
                      <a:r>
                        <a:rPr lang="nl-BE" sz="1700" b="0" dirty="0" smtClean="0">
                          <a:effectLst/>
                          <a:latin typeface="+mn-lt"/>
                          <a:ea typeface="+mn-ea"/>
                          <a:cs typeface="+mn-cs"/>
                        </a:rPr>
                        <a:t>109</a:t>
                      </a:r>
                    </a:p>
                    <a:p>
                      <a:pPr algn="r">
                        <a:lnSpc>
                          <a:spcPct val="100000"/>
                        </a:lnSpc>
                        <a:spcAft>
                          <a:spcPts val="0"/>
                        </a:spcAft>
                      </a:pPr>
                      <a:r>
                        <a:rPr lang="nl-BE" sz="1700" b="0" dirty="0" smtClean="0">
                          <a:effectLst/>
                          <a:latin typeface="+mn-lt"/>
                          <a:ea typeface="+mn-ea"/>
                          <a:cs typeface="+mn-cs"/>
                        </a:rPr>
                        <a:t>110</a:t>
                      </a:r>
                    </a:p>
                    <a:p>
                      <a:pPr algn="r">
                        <a:lnSpc>
                          <a:spcPct val="100000"/>
                        </a:lnSpc>
                        <a:spcAft>
                          <a:spcPts val="0"/>
                        </a:spcAft>
                      </a:pPr>
                      <a:r>
                        <a:rPr lang="nl-BE" sz="1700" b="0" dirty="0" smtClean="0">
                          <a:effectLst/>
                          <a:latin typeface="+mn-lt"/>
                          <a:ea typeface="+mn-ea"/>
                          <a:cs typeface="+mn-cs"/>
                        </a:rPr>
                        <a:t>111</a:t>
                      </a:r>
                    </a:p>
                    <a:p>
                      <a:pPr algn="r">
                        <a:lnSpc>
                          <a:spcPct val="100000"/>
                        </a:lnSpc>
                        <a:spcAft>
                          <a:spcPts val="0"/>
                        </a:spcAft>
                      </a:pPr>
                      <a:r>
                        <a:rPr lang="nl-BE" sz="1700" b="0" dirty="0" smtClean="0">
                          <a:effectLst/>
                          <a:latin typeface="+mn-lt"/>
                          <a:ea typeface="+mn-ea"/>
                          <a:cs typeface="+mn-cs"/>
                        </a:rPr>
                        <a:t>112</a:t>
                      </a:r>
                    </a:p>
                    <a:p>
                      <a:pPr algn="r">
                        <a:lnSpc>
                          <a:spcPct val="100000"/>
                        </a:lnSpc>
                        <a:spcAft>
                          <a:spcPts val="0"/>
                        </a:spcAft>
                      </a:pPr>
                      <a:r>
                        <a:rPr lang="nl-BE" sz="1700" b="0" dirty="0" smtClean="0">
                          <a:effectLst/>
                          <a:latin typeface="+mn-lt"/>
                          <a:ea typeface="+mn-ea"/>
                          <a:cs typeface="+mn-cs"/>
                        </a:rPr>
                        <a:t>113</a:t>
                      </a:r>
                    </a:p>
                    <a:p>
                      <a:pPr algn="r">
                        <a:lnSpc>
                          <a:spcPct val="100000"/>
                        </a:lnSpc>
                        <a:spcAft>
                          <a:spcPts val="0"/>
                        </a:spcAft>
                      </a:pPr>
                      <a:r>
                        <a:rPr lang="nl-BE" sz="1700" b="0" dirty="0" smtClean="0">
                          <a:effectLst/>
                          <a:latin typeface="+mn-lt"/>
                          <a:ea typeface="+mn-ea"/>
                          <a:cs typeface="+mn-cs"/>
                        </a:rPr>
                        <a:t>114</a:t>
                      </a:r>
                    </a:p>
                    <a:p>
                      <a:pPr algn="r">
                        <a:lnSpc>
                          <a:spcPct val="100000"/>
                        </a:lnSpc>
                        <a:spcAft>
                          <a:spcPts val="0"/>
                        </a:spcAft>
                      </a:pPr>
                      <a:r>
                        <a:rPr lang="nl-BE" sz="1700" b="0" dirty="0" smtClean="0">
                          <a:effectLst/>
                          <a:latin typeface="+mn-lt"/>
                          <a:ea typeface="+mn-ea"/>
                          <a:cs typeface="+mn-cs"/>
                        </a:rPr>
                        <a:t>115</a:t>
                      </a:r>
                    </a:p>
                    <a:p>
                      <a:pPr algn="r">
                        <a:lnSpc>
                          <a:spcPct val="100000"/>
                        </a:lnSpc>
                        <a:spcAft>
                          <a:spcPts val="0"/>
                        </a:spcAft>
                      </a:pPr>
                      <a:r>
                        <a:rPr lang="nl-BE" sz="1700" b="0" dirty="0" smtClean="0">
                          <a:effectLst/>
                          <a:latin typeface="+mn-lt"/>
                          <a:ea typeface="+mn-ea"/>
                          <a:cs typeface="+mn-cs"/>
                        </a:rPr>
                        <a:t>116</a:t>
                      </a:r>
                    </a:p>
                    <a:p>
                      <a:pPr algn="r">
                        <a:lnSpc>
                          <a:spcPct val="100000"/>
                        </a:lnSpc>
                        <a:spcAft>
                          <a:spcPts val="0"/>
                        </a:spcAft>
                      </a:pPr>
                      <a:r>
                        <a:rPr lang="nl-BE" sz="1700" b="0" dirty="0" smtClean="0">
                          <a:effectLst/>
                          <a:latin typeface="+mn-lt"/>
                          <a:ea typeface="+mn-ea"/>
                          <a:cs typeface="+mn-cs"/>
                        </a:rPr>
                        <a:t>117</a:t>
                      </a:r>
                    </a:p>
                    <a:p>
                      <a:pPr algn="r">
                        <a:lnSpc>
                          <a:spcPct val="100000"/>
                        </a:lnSpc>
                        <a:spcAft>
                          <a:spcPts val="0"/>
                        </a:spcAft>
                      </a:pPr>
                      <a:r>
                        <a:rPr lang="nl-BE" sz="1700" b="0" dirty="0" smtClean="0">
                          <a:effectLst/>
                          <a:latin typeface="+mn-lt"/>
                          <a:ea typeface="+mn-ea"/>
                          <a:cs typeface="+mn-cs"/>
                        </a:rPr>
                        <a:t>118</a:t>
                      </a:r>
                    </a:p>
                    <a:p>
                      <a:pPr algn="r">
                        <a:lnSpc>
                          <a:spcPct val="100000"/>
                        </a:lnSpc>
                        <a:spcAft>
                          <a:spcPts val="0"/>
                        </a:spcAft>
                      </a:pPr>
                      <a:r>
                        <a:rPr lang="nl-BE" sz="1700" b="0" dirty="0" smtClean="0">
                          <a:effectLst/>
                          <a:latin typeface="+mn-lt"/>
                          <a:ea typeface="+mn-ea"/>
                          <a:cs typeface="+mn-cs"/>
                        </a:rPr>
                        <a:t>119</a:t>
                      </a:r>
                    </a:p>
                    <a:p>
                      <a:pPr algn="r">
                        <a:lnSpc>
                          <a:spcPct val="100000"/>
                        </a:lnSpc>
                        <a:spcAft>
                          <a:spcPts val="0"/>
                        </a:spcAft>
                      </a:pPr>
                      <a:r>
                        <a:rPr lang="nl-BE" sz="1700" b="0" dirty="0" smtClean="0">
                          <a:effectLst/>
                          <a:latin typeface="+mn-lt"/>
                          <a:ea typeface="+mn-ea"/>
                          <a:cs typeface="+mn-cs"/>
                        </a:rPr>
                        <a:t>120</a:t>
                      </a:r>
                    </a:p>
                    <a:p>
                      <a:pPr algn="r">
                        <a:lnSpc>
                          <a:spcPct val="100000"/>
                        </a:lnSpc>
                        <a:spcAft>
                          <a:spcPts val="0"/>
                        </a:spcAft>
                      </a:pPr>
                      <a:r>
                        <a:rPr lang="nl-BE" sz="1700" b="0" dirty="0" smtClean="0">
                          <a:effectLst/>
                          <a:latin typeface="+mn-lt"/>
                          <a:ea typeface="+mn-ea"/>
                          <a:cs typeface="+mn-cs"/>
                        </a:rPr>
                        <a:t>121</a:t>
                      </a:r>
                    </a:p>
                    <a:p>
                      <a:pPr algn="r">
                        <a:lnSpc>
                          <a:spcPct val="100000"/>
                        </a:lnSpc>
                        <a:spcAft>
                          <a:spcPts val="0"/>
                        </a:spcAft>
                      </a:pPr>
                      <a:r>
                        <a:rPr lang="nl-BE" sz="1700" b="0" dirty="0" smtClean="0">
                          <a:effectLst/>
                          <a:latin typeface="+mn-lt"/>
                          <a:ea typeface="+mn-ea"/>
                          <a:cs typeface="+mn-cs"/>
                        </a:rPr>
                        <a:t>122</a:t>
                      </a:r>
                    </a:p>
                    <a:p>
                      <a:pPr algn="r">
                        <a:lnSpc>
                          <a:spcPct val="100000"/>
                        </a:lnSpc>
                        <a:spcAft>
                          <a:spcPts val="0"/>
                        </a:spcAft>
                      </a:pPr>
                      <a:endParaRPr lang="nl-BE" sz="600" b="0" dirty="0" smtClean="0">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en-US" sz="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r>
                      <a:br>
                        <a:rPr lang="en-US" sz="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br>
                      <a:r>
                        <a:rPr lang="en-US" sz="17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&lt;script&gt;</a:t>
                      </a:r>
                    </a:p>
                    <a:p>
                      <a:pPr algn="l">
                        <a:lnSpc>
                          <a:spcPct val="100000"/>
                        </a:lnSpc>
                        <a:spcBef>
                          <a:spcPts val="0"/>
                        </a:spcBef>
                        <a:spcAft>
                          <a:spcPts val="0"/>
                        </a:spcAft>
                        <a:tabLst>
                          <a:tab pos="200660" algn="l"/>
                          <a:tab pos="387350" algn="l"/>
                          <a:tab pos="562610" algn="l"/>
                        </a:tabLst>
                      </a:pP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7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7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Invoer</a:t>
                      </a:r>
                      <a:r>
                        <a:rPr lang="en-US" sz="17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7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valideren</a:t>
                      </a:r>
                      <a:r>
                        <a:rPr lang="en-US" sz="17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en </a:t>
                      </a:r>
                      <a:r>
                        <a:rPr lang="en-US" sz="17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indien</a:t>
                      </a:r>
                      <a:r>
                        <a:rPr lang="en-US" sz="17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OK de </a:t>
                      </a:r>
                      <a:r>
                        <a:rPr lang="en-US" sz="17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functie</a:t>
                      </a:r>
                      <a:r>
                        <a:rPr lang="en-US" sz="17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7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berekenen</a:t>
                      </a:r>
                      <a:r>
                        <a:rPr lang="en-US" sz="17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7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aanroepen</a:t>
                      </a:r>
                      <a:endParaRPr lang="en-US" sz="17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$(document).ready(function () {</a:t>
                      </a:r>
                    </a:p>
                    <a:p>
                      <a:pPr algn="l">
                        <a:lnSpc>
                          <a:spcPct val="100000"/>
                        </a:lnSpc>
                        <a:spcBef>
                          <a:spcPts val="0"/>
                        </a:spcBef>
                        <a:spcAft>
                          <a:spcPts val="0"/>
                        </a:spcAft>
                        <a:tabLst>
                          <a:tab pos="200660" algn="l"/>
                          <a:tab pos="387350" algn="l"/>
                          <a:tab pos="562610" algn="l"/>
                        </a:tabLst>
                      </a:pP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7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rekenknop</a:t>
                      </a: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').on('click', function (event) {</a:t>
                      </a:r>
                    </a:p>
                    <a:p>
                      <a:pPr algn="l">
                        <a:lnSpc>
                          <a:spcPct val="100000"/>
                        </a:lnSpc>
                        <a:spcBef>
                          <a:spcPts val="0"/>
                        </a:spcBef>
                        <a:spcAft>
                          <a:spcPts val="0"/>
                        </a:spcAft>
                        <a:tabLst>
                          <a:tab pos="200660" algn="l"/>
                          <a:tab pos="387350" algn="l"/>
                          <a:tab pos="562610" algn="l"/>
                        </a:tabLst>
                      </a:pP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7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var</a:t>
                      </a: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form = $('#</a:t>
                      </a:r>
                      <a:r>
                        <a:rPr lang="en-US" sz="17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rekenformulier</a:t>
                      </a: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if (!form[0].</a:t>
                      </a:r>
                      <a:r>
                        <a:rPr lang="en-US" sz="17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checkValidity</a:t>
                      </a: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7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event.preventDefault</a:t>
                      </a: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7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event.stopPropagation</a:t>
                      </a: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else {</a:t>
                      </a:r>
                    </a:p>
                    <a:p>
                      <a:pPr algn="l">
                        <a:lnSpc>
                          <a:spcPct val="100000"/>
                        </a:lnSpc>
                        <a:spcBef>
                          <a:spcPts val="0"/>
                        </a:spcBef>
                        <a:spcAft>
                          <a:spcPts val="0"/>
                        </a:spcAft>
                        <a:tabLst>
                          <a:tab pos="200660" algn="l"/>
                          <a:tab pos="387350" algn="l"/>
                          <a:tab pos="562610" algn="l"/>
                        </a:tabLst>
                      </a:pP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7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event.preventDefault</a:t>
                      </a: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7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berekenen</a:t>
                      </a: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7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form.addClass</a:t>
                      </a: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('was-validated');</a:t>
                      </a:r>
                    </a:p>
                    <a:p>
                      <a:pPr algn="l">
                        <a:lnSpc>
                          <a:spcPct val="100000"/>
                        </a:lnSpc>
                        <a:spcBef>
                          <a:spcPts val="0"/>
                        </a:spcBef>
                        <a:spcAft>
                          <a:spcPts val="0"/>
                        </a:spcAft>
                        <a:tabLst>
                          <a:tab pos="200660" algn="l"/>
                          <a:tab pos="387350" algn="l"/>
                          <a:tab pos="562610" algn="l"/>
                        </a:tabLst>
                      </a:pP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17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&lt;/script&gt;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Tree>
    <p:extLst>
      <p:ext uri="{BB962C8B-B14F-4D97-AF65-F5344CB8AC3E}">
        <p14:creationId xmlns:p14="http://schemas.microsoft.com/office/powerpoint/2010/main" val="1077732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181</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425585"/>
            <a:ext cx="10679048" cy="83099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Verwijder </a:t>
            </a:r>
            <a:r>
              <a:rPr lang="nl-BE" sz="2400" dirty="0">
                <a:latin typeface="+mj-lt"/>
                <a:cs typeface="Code New Roman" panose="020B0609020204030204" pitchFamily="49" charset="0"/>
              </a:rPr>
              <a:t>het aanroepen van de functie berekenen uit het script door de regel met de </a:t>
            </a:r>
            <a:r>
              <a:rPr lang="nl-BE" sz="2400" dirty="0" err="1">
                <a:latin typeface="+mj-lt"/>
                <a:cs typeface="Code New Roman" panose="020B0609020204030204" pitchFamily="49" charset="0"/>
              </a:rPr>
              <a:t>addEventListener</a:t>
            </a:r>
            <a:r>
              <a:rPr lang="nl-BE" sz="2400" dirty="0">
                <a:latin typeface="+mj-lt"/>
                <a:cs typeface="Code New Roman" panose="020B0609020204030204" pitchFamily="49" charset="0"/>
              </a:rPr>
              <a:t> op het object rekenen te wissen.</a:t>
            </a: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stap12 </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496024608"/>
              </p:ext>
            </p:extLst>
          </p:nvPr>
        </p:nvGraphicFramePr>
        <p:xfrm>
          <a:off x="1463038" y="2545950"/>
          <a:ext cx="10578707" cy="96012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528798">
                <a:tc>
                  <a:txBody>
                    <a:bodyPr/>
                    <a:lstStyle/>
                    <a:p>
                      <a:pPr algn="r">
                        <a:lnSpc>
                          <a:spcPct val="100000"/>
                        </a:lnSpc>
                        <a:spcAft>
                          <a:spcPts val="0"/>
                        </a:spcAft>
                      </a:pPr>
                      <a:endParaRPr lang="nl-BE" sz="600" b="0" dirty="0" smtClean="0">
                        <a:effectLst/>
                        <a:latin typeface="+mn-lt"/>
                        <a:ea typeface="+mn-ea"/>
                        <a:cs typeface="+mn-cs"/>
                      </a:endParaRPr>
                    </a:p>
                    <a:p>
                      <a:pPr algn="r">
                        <a:lnSpc>
                          <a:spcPct val="100000"/>
                        </a:lnSpc>
                        <a:spcAft>
                          <a:spcPts val="0"/>
                        </a:spcAft>
                      </a:pPr>
                      <a:r>
                        <a:rPr lang="nl-BE" sz="1700" b="0" dirty="0" smtClean="0">
                          <a:effectLst/>
                          <a:latin typeface="+mn-lt"/>
                          <a:ea typeface="+mn-ea"/>
                          <a:cs typeface="+mn-cs"/>
                        </a:rPr>
                        <a:t>168</a:t>
                      </a:r>
                    </a:p>
                    <a:p>
                      <a:pPr algn="r">
                        <a:lnSpc>
                          <a:spcPct val="100000"/>
                        </a:lnSpc>
                        <a:spcAft>
                          <a:spcPts val="0"/>
                        </a:spcAft>
                      </a:pPr>
                      <a:r>
                        <a:rPr lang="nl-BE" sz="1700" b="0" dirty="0" smtClean="0">
                          <a:effectLst/>
                          <a:latin typeface="+mn-lt"/>
                          <a:ea typeface="+mn-ea"/>
                          <a:cs typeface="+mn-cs"/>
                        </a:rPr>
                        <a:t>169</a:t>
                      </a:r>
                    </a:p>
                    <a:p>
                      <a:pPr algn="r">
                        <a:lnSpc>
                          <a:spcPct val="100000"/>
                        </a:lnSpc>
                        <a:spcAft>
                          <a:spcPts val="0"/>
                        </a:spcAft>
                      </a:pPr>
                      <a:r>
                        <a:rPr lang="nl-BE" sz="1700" b="0" dirty="0" smtClean="0">
                          <a:effectLst/>
                          <a:latin typeface="+mn-lt"/>
                          <a:ea typeface="+mn-ea"/>
                          <a:cs typeface="+mn-cs"/>
                        </a:rPr>
                        <a:t>170</a:t>
                      </a:r>
                    </a:p>
                    <a:p>
                      <a:pPr algn="r">
                        <a:lnSpc>
                          <a:spcPct val="100000"/>
                        </a:lnSpc>
                        <a:spcAft>
                          <a:spcPts val="0"/>
                        </a:spcAft>
                      </a:pPr>
                      <a:endParaRPr lang="nl-BE" sz="600" b="0" dirty="0" smtClean="0">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en-US" sz="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r>
                      <a:br>
                        <a:rPr lang="en-US" sz="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br>
                      <a:r>
                        <a:rPr lang="en-US" sz="17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7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akkoord.addEventListener</a:t>
                      </a:r>
                      <a:r>
                        <a:rPr lang="en-US" sz="17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('click', </a:t>
                      </a:r>
                      <a:r>
                        <a:rPr lang="en-US" sz="17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activeren</a:t>
                      </a:r>
                      <a:r>
                        <a:rPr lang="en-US" sz="17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17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17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rekenen.addEventListener</a:t>
                      </a:r>
                      <a:r>
                        <a:rPr lang="en-US" sz="17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('click', </a:t>
                      </a:r>
                      <a:r>
                        <a:rPr lang="en-US" sz="17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berekenen</a:t>
                      </a:r>
                      <a:r>
                        <a:rPr lang="en-US" sz="17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17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&lt;/script&gt;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cxnSp>
        <p:nvCxnSpPr>
          <p:cNvPr id="3" name="Rechte verbindingslijn 2"/>
          <p:cNvCxnSpPr/>
          <p:nvPr/>
        </p:nvCxnSpPr>
        <p:spPr>
          <a:xfrm>
            <a:off x="2360644" y="3028902"/>
            <a:ext cx="5411755" cy="0"/>
          </a:xfrm>
          <a:prstGeom prst="line">
            <a:avLst/>
          </a:prstGeom>
          <a:ln w="28575"/>
        </p:spPr>
        <p:style>
          <a:lnRef idx="1">
            <a:schemeClr val="accent6"/>
          </a:lnRef>
          <a:fillRef idx="0">
            <a:schemeClr val="accent6"/>
          </a:fillRef>
          <a:effectRef idx="0">
            <a:schemeClr val="accent6"/>
          </a:effectRef>
          <a:fontRef idx="minor">
            <a:schemeClr val="tx1"/>
          </a:fontRef>
        </p:style>
      </p:cxnSp>
      <p:sp>
        <p:nvSpPr>
          <p:cNvPr id="19" name="Tekstvak 18"/>
          <p:cNvSpPr txBox="1"/>
          <p:nvPr/>
        </p:nvSpPr>
        <p:spPr>
          <a:xfrm>
            <a:off x="1362698" y="3819422"/>
            <a:ext cx="10679048" cy="46166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Probeer het resultaat uit in een browser.</a:t>
            </a:r>
            <a:endParaRPr lang="nl-BE" sz="2400" dirty="0">
              <a:latin typeface="+mj-lt"/>
              <a:cs typeface="Code New Roman" panose="020B0609020204030204" pitchFamily="49" charset="0"/>
            </a:endParaRPr>
          </a:p>
        </p:txBody>
      </p:sp>
    </p:spTree>
    <p:extLst>
      <p:ext uri="{BB962C8B-B14F-4D97-AF65-F5344CB8AC3E}">
        <p14:creationId xmlns:p14="http://schemas.microsoft.com/office/powerpoint/2010/main" val="2977511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182</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4229010686"/>
              </p:ext>
            </p:extLst>
          </p:nvPr>
        </p:nvGraphicFramePr>
        <p:xfrm>
          <a:off x="1463039" y="1357051"/>
          <a:ext cx="10578707" cy="536448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528798">
                <a:tc>
                  <a:txBody>
                    <a:bodyPr/>
                    <a:lstStyle/>
                    <a:p>
                      <a:pPr algn="r">
                        <a:lnSpc>
                          <a:spcPct val="100000"/>
                        </a:lnSpc>
                        <a:spcAft>
                          <a:spcPts val="0"/>
                        </a:spcAft>
                      </a:pPr>
                      <a:endParaRPr lang="nl-BE" sz="600" b="0" dirty="0" smtClean="0">
                        <a:effectLst/>
                        <a:latin typeface="+mn-lt"/>
                        <a:ea typeface="+mn-ea"/>
                        <a:cs typeface="+mn-cs"/>
                      </a:endParaRPr>
                    </a:p>
                    <a:p>
                      <a:pPr algn="r">
                        <a:lnSpc>
                          <a:spcPct val="100000"/>
                        </a:lnSpc>
                        <a:spcAft>
                          <a:spcPts val="0"/>
                        </a:spcAft>
                      </a:pPr>
                      <a:r>
                        <a:rPr lang="nl-BE" sz="2000" b="0" dirty="0" smtClean="0">
                          <a:effectLst/>
                          <a:latin typeface="+mn-lt"/>
                          <a:ea typeface="+mn-ea"/>
                          <a:cs typeface="+mn-cs"/>
                        </a:rPr>
                        <a:t>106</a:t>
                      </a:r>
                    </a:p>
                    <a:p>
                      <a:pPr algn="r">
                        <a:lnSpc>
                          <a:spcPct val="100000"/>
                        </a:lnSpc>
                        <a:spcAft>
                          <a:spcPts val="0"/>
                        </a:spcAft>
                      </a:pPr>
                      <a:r>
                        <a:rPr lang="nl-BE" sz="2000" b="0" dirty="0" smtClean="0">
                          <a:effectLst/>
                          <a:latin typeface="+mn-lt"/>
                          <a:ea typeface="+mn-ea"/>
                          <a:cs typeface="+mn-cs"/>
                        </a:rPr>
                        <a:t>107</a:t>
                      </a:r>
                    </a:p>
                    <a:p>
                      <a:pPr algn="r">
                        <a:lnSpc>
                          <a:spcPct val="100000"/>
                        </a:lnSpc>
                        <a:spcAft>
                          <a:spcPts val="0"/>
                        </a:spcAft>
                      </a:pPr>
                      <a:r>
                        <a:rPr lang="nl-BE" sz="2000" b="0" dirty="0" smtClean="0">
                          <a:effectLst/>
                          <a:latin typeface="+mn-lt"/>
                          <a:ea typeface="+mn-ea"/>
                          <a:cs typeface="+mn-cs"/>
                        </a:rPr>
                        <a:t>108</a:t>
                      </a:r>
                    </a:p>
                    <a:p>
                      <a:pPr algn="r">
                        <a:lnSpc>
                          <a:spcPct val="100000"/>
                        </a:lnSpc>
                        <a:spcAft>
                          <a:spcPts val="0"/>
                        </a:spcAft>
                      </a:pPr>
                      <a:r>
                        <a:rPr lang="nl-BE" sz="2000" b="0" dirty="0" smtClean="0">
                          <a:effectLst/>
                          <a:latin typeface="+mn-lt"/>
                          <a:ea typeface="+mn-ea"/>
                          <a:cs typeface="+mn-cs"/>
                        </a:rPr>
                        <a:t>109</a:t>
                      </a:r>
                    </a:p>
                    <a:p>
                      <a:pPr algn="r">
                        <a:lnSpc>
                          <a:spcPct val="100000"/>
                        </a:lnSpc>
                        <a:spcAft>
                          <a:spcPts val="0"/>
                        </a:spcAft>
                      </a:pPr>
                      <a:r>
                        <a:rPr lang="nl-BE" sz="2000" b="0" dirty="0" smtClean="0">
                          <a:effectLst/>
                          <a:latin typeface="+mn-lt"/>
                          <a:ea typeface="+mn-ea"/>
                          <a:cs typeface="+mn-cs"/>
                        </a:rPr>
                        <a:t>110</a:t>
                      </a:r>
                    </a:p>
                    <a:p>
                      <a:pPr algn="r">
                        <a:lnSpc>
                          <a:spcPct val="100000"/>
                        </a:lnSpc>
                        <a:spcAft>
                          <a:spcPts val="0"/>
                        </a:spcAft>
                      </a:pPr>
                      <a:r>
                        <a:rPr lang="nl-BE" sz="2000" b="0" dirty="0" smtClean="0">
                          <a:effectLst/>
                          <a:latin typeface="+mn-lt"/>
                          <a:ea typeface="+mn-ea"/>
                          <a:cs typeface="+mn-cs"/>
                        </a:rPr>
                        <a:t>111</a:t>
                      </a:r>
                    </a:p>
                    <a:p>
                      <a:pPr algn="r">
                        <a:lnSpc>
                          <a:spcPct val="100000"/>
                        </a:lnSpc>
                        <a:spcAft>
                          <a:spcPts val="0"/>
                        </a:spcAft>
                      </a:pPr>
                      <a:r>
                        <a:rPr lang="nl-BE" sz="2000" b="0" dirty="0" smtClean="0">
                          <a:effectLst/>
                          <a:latin typeface="+mn-lt"/>
                          <a:ea typeface="+mn-ea"/>
                          <a:cs typeface="+mn-cs"/>
                        </a:rPr>
                        <a:t>112</a:t>
                      </a:r>
                    </a:p>
                    <a:p>
                      <a:pPr algn="r">
                        <a:lnSpc>
                          <a:spcPct val="100000"/>
                        </a:lnSpc>
                        <a:spcAft>
                          <a:spcPts val="0"/>
                        </a:spcAft>
                      </a:pPr>
                      <a:r>
                        <a:rPr lang="nl-BE" sz="2000" b="0" dirty="0" smtClean="0">
                          <a:effectLst/>
                          <a:latin typeface="+mn-lt"/>
                          <a:ea typeface="+mn-ea"/>
                          <a:cs typeface="+mn-cs"/>
                        </a:rPr>
                        <a:t>113</a:t>
                      </a:r>
                    </a:p>
                    <a:p>
                      <a:pPr algn="r">
                        <a:lnSpc>
                          <a:spcPct val="100000"/>
                        </a:lnSpc>
                        <a:spcAft>
                          <a:spcPts val="0"/>
                        </a:spcAft>
                      </a:pPr>
                      <a:r>
                        <a:rPr lang="nl-BE" sz="2000" b="0" dirty="0" smtClean="0">
                          <a:effectLst/>
                          <a:latin typeface="+mn-lt"/>
                          <a:ea typeface="+mn-ea"/>
                          <a:cs typeface="+mn-cs"/>
                        </a:rPr>
                        <a:t>114</a:t>
                      </a:r>
                    </a:p>
                    <a:p>
                      <a:pPr algn="r">
                        <a:lnSpc>
                          <a:spcPct val="100000"/>
                        </a:lnSpc>
                        <a:spcAft>
                          <a:spcPts val="0"/>
                        </a:spcAft>
                      </a:pPr>
                      <a:r>
                        <a:rPr lang="nl-BE" sz="2000" b="0" dirty="0" smtClean="0">
                          <a:effectLst/>
                          <a:latin typeface="+mn-lt"/>
                          <a:ea typeface="+mn-ea"/>
                          <a:cs typeface="+mn-cs"/>
                        </a:rPr>
                        <a:t>115</a:t>
                      </a:r>
                    </a:p>
                    <a:p>
                      <a:pPr algn="r">
                        <a:lnSpc>
                          <a:spcPct val="100000"/>
                        </a:lnSpc>
                        <a:spcAft>
                          <a:spcPts val="0"/>
                        </a:spcAft>
                      </a:pPr>
                      <a:r>
                        <a:rPr lang="nl-BE" sz="2000" b="0" dirty="0" smtClean="0">
                          <a:effectLst/>
                          <a:latin typeface="+mn-lt"/>
                          <a:ea typeface="+mn-ea"/>
                          <a:cs typeface="+mn-cs"/>
                        </a:rPr>
                        <a:t>116</a:t>
                      </a:r>
                    </a:p>
                    <a:p>
                      <a:pPr algn="r">
                        <a:lnSpc>
                          <a:spcPct val="100000"/>
                        </a:lnSpc>
                        <a:spcAft>
                          <a:spcPts val="0"/>
                        </a:spcAft>
                      </a:pPr>
                      <a:r>
                        <a:rPr lang="nl-BE" sz="2000" b="0" dirty="0" smtClean="0">
                          <a:effectLst/>
                          <a:latin typeface="+mn-lt"/>
                          <a:ea typeface="+mn-ea"/>
                          <a:cs typeface="+mn-cs"/>
                        </a:rPr>
                        <a:t>117</a:t>
                      </a:r>
                    </a:p>
                    <a:p>
                      <a:pPr algn="r">
                        <a:lnSpc>
                          <a:spcPct val="100000"/>
                        </a:lnSpc>
                        <a:spcAft>
                          <a:spcPts val="0"/>
                        </a:spcAft>
                      </a:pPr>
                      <a:r>
                        <a:rPr lang="nl-BE" sz="2000" b="0" dirty="0" smtClean="0">
                          <a:effectLst/>
                          <a:latin typeface="+mn-lt"/>
                          <a:ea typeface="+mn-ea"/>
                          <a:cs typeface="+mn-cs"/>
                        </a:rPr>
                        <a:t>118</a:t>
                      </a:r>
                    </a:p>
                    <a:p>
                      <a:pPr algn="r">
                        <a:lnSpc>
                          <a:spcPct val="100000"/>
                        </a:lnSpc>
                        <a:spcAft>
                          <a:spcPts val="0"/>
                        </a:spcAft>
                      </a:pPr>
                      <a:r>
                        <a:rPr lang="nl-BE" sz="2000" b="0" dirty="0" smtClean="0">
                          <a:effectLst/>
                          <a:latin typeface="+mn-lt"/>
                          <a:ea typeface="+mn-ea"/>
                          <a:cs typeface="+mn-cs"/>
                        </a:rPr>
                        <a:t>119</a:t>
                      </a:r>
                    </a:p>
                    <a:p>
                      <a:pPr algn="r">
                        <a:lnSpc>
                          <a:spcPct val="100000"/>
                        </a:lnSpc>
                        <a:spcAft>
                          <a:spcPts val="0"/>
                        </a:spcAft>
                      </a:pPr>
                      <a:r>
                        <a:rPr lang="nl-BE" sz="2000" b="0" dirty="0" smtClean="0">
                          <a:effectLst/>
                          <a:latin typeface="+mn-lt"/>
                          <a:ea typeface="+mn-ea"/>
                          <a:cs typeface="+mn-cs"/>
                        </a:rPr>
                        <a:t>120</a:t>
                      </a:r>
                    </a:p>
                    <a:p>
                      <a:pPr algn="r">
                        <a:lnSpc>
                          <a:spcPct val="100000"/>
                        </a:lnSpc>
                        <a:spcAft>
                          <a:spcPts val="0"/>
                        </a:spcAft>
                      </a:pPr>
                      <a:r>
                        <a:rPr lang="nl-BE" sz="2000" b="0" dirty="0" smtClean="0">
                          <a:effectLst/>
                          <a:latin typeface="+mn-lt"/>
                          <a:ea typeface="+mn-ea"/>
                          <a:cs typeface="+mn-cs"/>
                        </a:rPr>
                        <a:t>121</a:t>
                      </a:r>
                    </a:p>
                    <a:p>
                      <a:pPr algn="r">
                        <a:lnSpc>
                          <a:spcPct val="100000"/>
                        </a:lnSpc>
                        <a:spcAft>
                          <a:spcPts val="0"/>
                        </a:spcAft>
                      </a:pPr>
                      <a:r>
                        <a:rPr lang="nl-BE" sz="2000" b="0" dirty="0" smtClean="0">
                          <a:effectLst/>
                          <a:latin typeface="+mn-lt"/>
                          <a:ea typeface="+mn-ea"/>
                          <a:cs typeface="+mn-cs"/>
                        </a:rPr>
                        <a:t>122</a:t>
                      </a:r>
                    </a:p>
                    <a:p>
                      <a:pPr algn="r">
                        <a:lnSpc>
                          <a:spcPct val="100000"/>
                        </a:lnSpc>
                        <a:spcAft>
                          <a:spcPts val="0"/>
                        </a:spcAft>
                      </a:pPr>
                      <a:endParaRPr lang="nl-BE" sz="600" b="0" dirty="0" smtClean="0">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en-US" sz="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r>
                      <a:br>
                        <a:rPr lang="en-US" sz="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br>
                      <a:r>
                        <a:rPr lang="en-US" sz="17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&lt;script&gt;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Invoer</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valideren</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en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indien</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OK de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functie</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berekenen</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aanroepen</a:t>
                      </a:r>
                      <a:endPar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$(document).ready(function ()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rekenknop</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').on('click', function (event)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var</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form =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rekenformulier</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if (!form[0].</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checkValidity</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event.preventDefault</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event.stopPropagation</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else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event.preventDefault</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berekenen</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form.addClass</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('was-validated');</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&lt;/script&gt;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3" name="Afgeronde rechthoek 2"/>
          <p:cNvSpPr/>
          <p:nvPr/>
        </p:nvSpPr>
        <p:spPr>
          <a:xfrm>
            <a:off x="2733869" y="2929812"/>
            <a:ext cx="4432041" cy="39188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hthoek 20"/>
          <p:cNvSpPr/>
          <p:nvPr/>
        </p:nvSpPr>
        <p:spPr>
          <a:xfrm>
            <a:off x="4599992" y="4176376"/>
            <a:ext cx="7259215" cy="2390506"/>
          </a:xfrm>
          <a:prstGeom prst="rect">
            <a:avLst/>
          </a:prstGeom>
          <a:solidFill>
            <a:schemeClr val="accent1">
              <a:lumMod val="20000"/>
              <a:lumOff val="8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2027010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163</a:t>
            </a:r>
            <a:endParaRPr lang="nl-BE" dirty="0">
              <a:solidFill>
                <a:schemeClr val="accent2">
                  <a:lumMod val="75000"/>
                </a:schemeClr>
              </a:solidFill>
            </a:endParaRPr>
          </a:p>
        </p:txBody>
      </p:sp>
      <p:sp>
        <p:nvSpPr>
          <p:cNvPr id="27" name="Rechthoek 26"/>
          <p:cNvSpPr/>
          <p:nvPr/>
        </p:nvSpPr>
        <p:spPr>
          <a:xfrm>
            <a:off x="6860886" y="1604702"/>
            <a:ext cx="5180860"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3600" dirty="0" smtClean="0"/>
              <a:t>bootstrap</a:t>
            </a:r>
            <a:endParaRPr lang="nl-BE" sz="3600" dirty="0"/>
          </a:p>
        </p:txBody>
      </p:sp>
      <p:pic>
        <p:nvPicPr>
          <p:cNvPr id="2050" name="Picture 2" descr="Logo design for bootstrap · Issue #2350 · ng-bootstrap/ng-bootstrap · GitHu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896" y="1564553"/>
            <a:ext cx="6049360" cy="5080518"/>
          </a:xfrm>
          <a:prstGeom prst="rect">
            <a:avLst/>
          </a:prstGeom>
          <a:noFill/>
          <a:extLst>
            <a:ext uri="{909E8E84-426E-40DD-AFC4-6F175D3DCCD1}">
              <a14:hiddenFill xmlns:a14="http://schemas.microsoft.com/office/drawing/2010/main">
                <a:solidFill>
                  <a:srgbClr val="FFFFFF"/>
                </a:solidFill>
              </a14:hiddenFill>
            </a:ext>
          </a:extLst>
        </p:spPr>
      </p:pic>
      <p:sp>
        <p:nvSpPr>
          <p:cNvPr id="17" name="Rechthoek 16"/>
          <p:cNvSpPr/>
          <p:nvPr/>
        </p:nvSpPr>
        <p:spPr>
          <a:xfrm>
            <a:off x="7435970" y="2530121"/>
            <a:ext cx="4605776"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3600" dirty="0" err="1" smtClean="0"/>
              <a:t>css</a:t>
            </a:r>
            <a:endParaRPr lang="nl-BE" sz="3600" dirty="0"/>
          </a:p>
        </p:txBody>
      </p:sp>
      <p:sp>
        <p:nvSpPr>
          <p:cNvPr id="18" name="Rechthoek 17"/>
          <p:cNvSpPr/>
          <p:nvPr/>
        </p:nvSpPr>
        <p:spPr>
          <a:xfrm>
            <a:off x="7435970" y="3387690"/>
            <a:ext cx="4605776"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3600" dirty="0" smtClean="0"/>
              <a:t>jQuery</a:t>
            </a:r>
            <a:endParaRPr lang="nl-BE" sz="3600" dirty="0"/>
          </a:p>
        </p:txBody>
      </p:sp>
      <p:sp>
        <p:nvSpPr>
          <p:cNvPr id="19" name="Rechthoek 18"/>
          <p:cNvSpPr/>
          <p:nvPr/>
        </p:nvSpPr>
        <p:spPr>
          <a:xfrm>
            <a:off x="7435970" y="4246322"/>
            <a:ext cx="4605776"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3600" dirty="0" smtClean="0"/>
              <a:t>javascript</a:t>
            </a:r>
            <a:endParaRPr lang="nl-BE" sz="3600" dirty="0"/>
          </a:p>
        </p:txBody>
      </p:sp>
      <p:sp>
        <p:nvSpPr>
          <p:cNvPr id="21" name="Titel 1"/>
          <p:cNvSpPr>
            <a:spLocks noGrp="1"/>
          </p:cNvSpPr>
          <p:nvPr>
            <p:ph type="title"/>
          </p:nvPr>
        </p:nvSpPr>
        <p:spPr>
          <a:xfrm>
            <a:off x="1463039" y="210578"/>
            <a:ext cx="10578707" cy="1077309"/>
          </a:xfrm>
          <a:solidFill>
            <a:schemeClr val="accent2">
              <a:lumMod val="75000"/>
            </a:schemeClr>
          </a:solidFill>
        </p:spPr>
        <p:txBody>
          <a:bodyPr>
            <a:normAutofit fontScale="90000"/>
          </a:bodyPr>
          <a:lstStyle/>
          <a:p>
            <a:r>
              <a:rPr lang="nl-BE" dirty="0" smtClean="0">
                <a:solidFill>
                  <a:schemeClr val="bg1"/>
                </a:solidFill>
              </a:rPr>
              <a:t>11.2 Je webpagina’s op de rooster gelegd</a:t>
            </a:r>
            <a:endParaRPr lang="nl-BE" dirty="0">
              <a:solidFill>
                <a:schemeClr val="bg1"/>
              </a:solidFill>
            </a:endParaRPr>
          </a:p>
        </p:txBody>
      </p:sp>
      <p:pic>
        <p:nvPicPr>
          <p:cNvPr id="22" name="Afbeelding 21"/>
          <p:cNvPicPr/>
          <p:nvPr/>
        </p:nvPicPr>
        <p:blipFill>
          <a:blip r:embed="rId5" cstate="print">
            <a:duotone>
              <a:prstClr val="black"/>
              <a:schemeClr val="accent4">
                <a:tint val="45000"/>
                <a:satMod val="400000"/>
              </a:schemeClr>
            </a:duotone>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Tree>
    <p:extLst>
      <p:ext uri="{BB962C8B-B14F-4D97-AF65-F5344CB8AC3E}">
        <p14:creationId xmlns:p14="http://schemas.microsoft.com/office/powerpoint/2010/main" val="2629543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750"/>
                                        <p:tgtEl>
                                          <p:spTgt spid="27"/>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750"/>
                                        <p:tgtEl>
                                          <p:spTgt spid="17"/>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750"/>
                                        <p:tgtEl>
                                          <p:spTgt spid="18"/>
                                        </p:tgtEl>
                                      </p:cBhvr>
                                    </p:animEffect>
                                  </p:childTnLst>
                                </p:cTn>
                              </p:par>
                            </p:childTnLst>
                          </p:cTn>
                        </p:par>
                        <p:par>
                          <p:cTn id="16" fill="hold">
                            <p:stCondLst>
                              <p:cond delay="225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7" grpId="0" animBg="1"/>
      <p:bldP spid="18" grpId="0" animBg="1"/>
      <p:bldP spid="1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182</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4229010686"/>
              </p:ext>
            </p:extLst>
          </p:nvPr>
        </p:nvGraphicFramePr>
        <p:xfrm>
          <a:off x="1463039" y="1357051"/>
          <a:ext cx="10578707" cy="536448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528798">
                <a:tc>
                  <a:txBody>
                    <a:bodyPr/>
                    <a:lstStyle/>
                    <a:p>
                      <a:pPr algn="r">
                        <a:lnSpc>
                          <a:spcPct val="100000"/>
                        </a:lnSpc>
                        <a:spcAft>
                          <a:spcPts val="0"/>
                        </a:spcAft>
                      </a:pPr>
                      <a:endParaRPr lang="nl-BE" sz="600" b="0" dirty="0" smtClean="0">
                        <a:effectLst/>
                        <a:latin typeface="+mn-lt"/>
                        <a:ea typeface="+mn-ea"/>
                        <a:cs typeface="+mn-cs"/>
                      </a:endParaRPr>
                    </a:p>
                    <a:p>
                      <a:pPr algn="r">
                        <a:lnSpc>
                          <a:spcPct val="100000"/>
                        </a:lnSpc>
                        <a:spcAft>
                          <a:spcPts val="0"/>
                        </a:spcAft>
                      </a:pPr>
                      <a:r>
                        <a:rPr lang="nl-BE" sz="2000" b="0" dirty="0" smtClean="0">
                          <a:effectLst/>
                          <a:latin typeface="+mn-lt"/>
                          <a:ea typeface="+mn-ea"/>
                          <a:cs typeface="+mn-cs"/>
                        </a:rPr>
                        <a:t>106</a:t>
                      </a:r>
                    </a:p>
                    <a:p>
                      <a:pPr algn="r">
                        <a:lnSpc>
                          <a:spcPct val="100000"/>
                        </a:lnSpc>
                        <a:spcAft>
                          <a:spcPts val="0"/>
                        </a:spcAft>
                      </a:pPr>
                      <a:r>
                        <a:rPr lang="nl-BE" sz="2000" b="0" dirty="0" smtClean="0">
                          <a:effectLst/>
                          <a:latin typeface="+mn-lt"/>
                          <a:ea typeface="+mn-ea"/>
                          <a:cs typeface="+mn-cs"/>
                        </a:rPr>
                        <a:t>107</a:t>
                      </a:r>
                    </a:p>
                    <a:p>
                      <a:pPr algn="r">
                        <a:lnSpc>
                          <a:spcPct val="100000"/>
                        </a:lnSpc>
                        <a:spcAft>
                          <a:spcPts val="0"/>
                        </a:spcAft>
                      </a:pPr>
                      <a:r>
                        <a:rPr lang="nl-BE" sz="2000" b="0" dirty="0" smtClean="0">
                          <a:effectLst/>
                          <a:latin typeface="+mn-lt"/>
                          <a:ea typeface="+mn-ea"/>
                          <a:cs typeface="+mn-cs"/>
                        </a:rPr>
                        <a:t>108</a:t>
                      </a:r>
                    </a:p>
                    <a:p>
                      <a:pPr algn="r">
                        <a:lnSpc>
                          <a:spcPct val="100000"/>
                        </a:lnSpc>
                        <a:spcAft>
                          <a:spcPts val="0"/>
                        </a:spcAft>
                      </a:pPr>
                      <a:r>
                        <a:rPr lang="nl-BE" sz="2000" b="0" dirty="0" smtClean="0">
                          <a:effectLst/>
                          <a:latin typeface="+mn-lt"/>
                          <a:ea typeface="+mn-ea"/>
                          <a:cs typeface="+mn-cs"/>
                        </a:rPr>
                        <a:t>109</a:t>
                      </a:r>
                    </a:p>
                    <a:p>
                      <a:pPr algn="r">
                        <a:lnSpc>
                          <a:spcPct val="100000"/>
                        </a:lnSpc>
                        <a:spcAft>
                          <a:spcPts val="0"/>
                        </a:spcAft>
                      </a:pPr>
                      <a:r>
                        <a:rPr lang="nl-BE" sz="2000" b="0" dirty="0" smtClean="0">
                          <a:effectLst/>
                          <a:latin typeface="+mn-lt"/>
                          <a:ea typeface="+mn-ea"/>
                          <a:cs typeface="+mn-cs"/>
                        </a:rPr>
                        <a:t>110</a:t>
                      </a:r>
                    </a:p>
                    <a:p>
                      <a:pPr algn="r">
                        <a:lnSpc>
                          <a:spcPct val="100000"/>
                        </a:lnSpc>
                        <a:spcAft>
                          <a:spcPts val="0"/>
                        </a:spcAft>
                      </a:pPr>
                      <a:r>
                        <a:rPr lang="nl-BE" sz="2000" b="0" dirty="0" smtClean="0">
                          <a:effectLst/>
                          <a:latin typeface="+mn-lt"/>
                          <a:ea typeface="+mn-ea"/>
                          <a:cs typeface="+mn-cs"/>
                        </a:rPr>
                        <a:t>111</a:t>
                      </a:r>
                    </a:p>
                    <a:p>
                      <a:pPr algn="r">
                        <a:lnSpc>
                          <a:spcPct val="100000"/>
                        </a:lnSpc>
                        <a:spcAft>
                          <a:spcPts val="0"/>
                        </a:spcAft>
                      </a:pPr>
                      <a:r>
                        <a:rPr lang="nl-BE" sz="2000" b="0" dirty="0" smtClean="0">
                          <a:effectLst/>
                          <a:latin typeface="+mn-lt"/>
                          <a:ea typeface="+mn-ea"/>
                          <a:cs typeface="+mn-cs"/>
                        </a:rPr>
                        <a:t>112</a:t>
                      </a:r>
                    </a:p>
                    <a:p>
                      <a:pPr algn="r">
                        <a:lnSpc>
                          <a:spcPct val="100000"/>
                        </a:lnSpc>
                        <a:spcAft>
                          <a:spcPts val="0"/>
                        </a:spcAft>
                      </a:pPr>
                      <a:r>
                        <a:rPr lang="nl-BE" sz="2000" b="0" dirty="0" smtClean="0">
                          <a:effectLst/>
                          <a:latin typeface="+mn-lt"/>
                          <a:ea typeface="+mn-ea"/>
                          <a:cs typeface="+mn-cs"/>
                        </a:rPr>
                        <a:t>113</a:t>
                      </a:r>
                    </a:p>
                    <a:p>
                      <a:pPr algn="r">
                        <a:lnSpc>
                          <a:spcPct val="100000"/>
                        </a:lnSpc>
                        <a:spcAft>
                          <a:spcPts val="0"/>
                        </a:spcAft>
                      </a:pPr>
                      <a:r>
                        <a:rPr lang="nl-BE" sz="2000" b="0" dirty="0" smtClean="0">
                          <a:effectLst/>
                          <a:latin typeface="+mn-lt"/>
                          <a:ea typeface="+mn-ea"/>
                          <a:cs typeface="+mn-cs"/>
                        </a:rPr>
                        <a:t>114</a:t>
                      </a:r>
                    </a:p>
                    <a:p>
                      <a:pPr algn="r">
                        <a:lnSpc>
                          <a:spcPct val="100000"/>
                        </a:lnSpc>
                        <a:spcAft>
                          <a:spcPts val="0"/>
                        </a:spcAft>
                      </a:pPr>
                      <a:r>
                        <a:rPr lang="nl-BE" sz="2000" b="0" dirty="0" smtClean="0">
                          <a:effectLst/>
                          <a:latin typeface="+mn-lt"/>
                          <a:ea typeface="+mn-ea"/>
                          <a:cs typeface="+mn-cs"/>
                        </a:rPr>
                        <a:t>115</a:t>
                      </a:r>
                    </a:p>
                    <a:p>
                      <a:pPr algn="r">
                        <a:lnSpc>
                          <a:spcPct val="100000"/>
                        </a:lnSpc>
                        <a:spcAft>
                          <a:spcPts val="0"/>
                        </a:spcAft>
                      </a:pPr>
                      <a:r>
                        <a:rPr lang="nl-BE" sz="2000" b="0" dirty="0" smtClean="0">
                          <a:effectLst/>
                          <a:latin typeface="+mn-lt"/>
                          <a:ea typeface="+mn-ea"/>
                          <a:cs typeface="+mn-cs"/>
                        </a:rPr>
                        <a:t>116</a:t>
                      </a:r>
                    </a:p>
                    <a:p>
                      <a:pPr algn="r">
                        <a:lnSpc>
                          <a:spcPct val="100000"/>
                        </a:lnSpc>
                        <a:spcAft>
                          <a:spcPts val="0"/>
                        </a:spcAft>
                      </a:pPr>
                      <a:r>
                        <a:rPr lang="nl-BE" sz="2000" b="0" dirty="0" smtClean="0">
                          <a:effectLst/>
                          <a:latin typeface="+mn-lt"/>
                          <a:ea typeface="+mn-ea"/>
                          <a:cs typeface="+mn-cs"/>
                        </a:rPr>
                        <a:t>117</a:t>
                      </a:r>
                    </a:p>
                    <a:p>
                      <a:pPr algn="r">
                        <a:lnSpc>
                          <a:spcPct val="100000"/>
                        </a:lnSpc>
                        <a:spcAft>
                          <a:spcPts val="0"/>
                        </a:spcAft>
                      </a:pPr>
                      <a:r>
                        <a:rPr lang="nl-BE" sz="2000" b="0" dirty="0" smtClean="0">
                          <a:effectLst/>
                          <a:latin typeface="+mn-lt"/>
                          <a:ea typeface="+mn-ea"/>
                          <a:cs typeface="+mn-cs"/>
                        </a:rPr>
                        <a:t>118</a:t>
                      </a:r>
                    </a:p>
                    <a:p>
                      <a:pPr algn="r">
                        <a:lnSpc>
                          <a:spcPct val="100000"/>
                        </a:lnSpc>
                        <a:spcAft>
                          <a:spcPts val="0"/>
                        </a:spcAft>
                      </a:pPr>
                      <a:r>
                        <a:rPr lang="nl-BE" sz="2000" b="0" dirty="0" smtClean="0">
                          <a:effectLst/>
                          <a:latin typeface="+mn-lt"/>
                          <a:ea typeface="+mn-ea"/>
                          <a:cs typeface="+mn-cs"/>
                        </a:rPr>
                        <a:t>119</a:t>
                      </a:r>
                    </a:p>
                    <a:p>
                      <a:pPr algn="r">
                        <a:lnSpc>
                          <a:spcPct val="100000"/>
                        </a:lnSpc>
                        <a:spcAft>
                          <a:spcPts val="0"/>
                        </a:spcAft>
                      </a:pPr>
                      <a:r>
                        <a:rPr lang="nl-BE" sz="2000" b="0" dirty="0" smtClean="0">
                          <a:effectLst/>
                          <a:latin typeface="+mn-lt"/>
                          <a:ea typeface="+mn-ea"/>
                          <a:cs typeface="+mn-cs"/>
                        </a:rPr>
                        <a:t>120</a:t>
                      </a:r>
                    </a:p>
                    <a:p>
                      <a:pPr algn="r">
                        <a:lnSpc>
                          <a:spcPct val="100000"/>
                        </a:lnSpc>
                        <a:spcAft>
                          <a:spcPts val="0"/>
                        </a:spcAft>
                      </a:pPr>
                      <a:r>
                        <a:rPr lang="nl-BE" sz="2000" b="0" dirty="0" smtClean="0">
                          <a:effectLst/>
                          <a:latin typeface="+mn-lt"/>
                          <a:ea typeface="+mn-ea"/>
                          <a:cs typeface="+mn-cs"/>
                        </a:rPr>
                        <a:t>121</a:t>
                      </a:r>
                    </a:p>
                    <a:p>
                      <a:pPr algn="r">
                        <a:lnSpc>
                          <a:spcPct val="100000"/>
                        </a:lnSpc>
                        <a:spcAft>
                          <a:spcPts val="0"/>
                        </a:spcAft>
                      </a:pPr>
                      <a:r>
                        <a:rPr lang="nl-BE" sz="2000" b="0" dirty="0" smtClean="0">
                          <a:effectLst/>
                          <a:latin typeface="+mn-lt"/>
                          <a:ea typeface="+mn-ea"/>
                          <a:cs typeface="+mn-cs"/>
                        </a:rPr>
                        <a:t>122</a:t>
                      </a:r>
                    </a:p>
                    <a:p>
                      <a:pPr algn="r">
                        <a:lnSpc>
                          <a:spcPct val="100000"/>
                        </a:lnSpc>
                        <a:spcAft>
                          <a:spcPts val="0"/>
                        </a:spcAft>
                      </a:pPr>
                      <a:endParaRPr lang="nl-BE" sz="600" b="0" dirty="0" smtClean="0">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en-US" sz="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r>
                      <a:br>
                        <a:rPr lang="en-US" sz="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br>
                      <a:r>
                        <a:rPr lang="en-US" sz="17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&lt;script&gt;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Invoer</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valideren</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en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indien</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OK de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functie</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berekenen</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aanroepen</a:t>
                      </a:r>
                      <a:endPar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$(document).ready(function ()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rekenknop</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').on('click', function (event)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var</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form =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rekenformulier</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if (!form[0].</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checkValidity</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event.preventDefault</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event.stopPropagation</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else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event.preventDefault</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berekenen</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form.addClass</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('was-validated');</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&lt;/script&gt;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3" name="Afgeronde rechthoek 2"/>
          <p:cNvSpPr/>
          <p:nvPr/>
        </p:nvSpPr>
        <p:spPr>
          <a:xfrm>
            <a:off x="2998968" y="3264292"/>
            <a:ext cx="3461657" cy="39188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hthoek 20"/>
          <p:cNvSpPr/>
          <p:nvPr/>
        </p:nvSpPr>
        <p:spPr>
          <a:xfrm>
            <a:off x="4599992" y="4176376"/>
            <a:ext cx="7259215" cy="2390506"/>
          </a:xfrm>
          <a:prstGeom prst="rect">
            <a:avLst/>
          </a:prstGeom>
          <a:solidFill>
            <a:schemeClr val="accent1">
              <a:lumMod val="20000"/>
              <a:lumOff val="8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1734644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182</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4229010686"/>
              </p:ext>
            </p:extLst>
          </p:nvPr>
        </p:nvGraphicFramePr>
        <p:xfrm>
          <a:off x="1463039" y="1357051"/>
          <a:ext cx="10578707" cy="536448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528798">
                <a:tc>
                  <a:txBody>
                    <a:bodyPr/>
                    <a:lstStyle/>
                    <a:p>
                      <a:pPr algn="r">
                        <a:lnSpc>
                          <a:spcPct val="100000"/>
                        </a:lnSpc>
                        <a:spcAft>
                          <a:spcPts val="0"/>
                        </a:spcAft>
                      </a:pPr>
                      <a:endParaRPr lang="nl-BE" sz="600" b="0" dirty="0" smtClean="0">
                        <a:effectLst/>
                        <a:latin typeface="+mn-lt"/>
                        <a:ea typeface="+mn-ea"/>
                        <a:cs typeface="+mn-cs"/>
                      </a:endParaRPr>
                    </a:p>
                    <a:p>
                      <a:pPr algn="r">
                        <a:lnSpc>
                          <a:spcPct val="100000"/>
                        </a:lnSpc>
                        <a:spcAft>
                          <a:spcPts val="0"/>
                        </a:spcAft>
                      </a:pPr>
                      <a:r>
                        <a:rPr lang="nl-BE" sz="2000" b="0" dirty="0" smtClean="0">
                          <a:effectLst/>
                          <a:latin typeface="+mn-lt"/>
                          <a:ea typeface="+mn-ea"/>
                          <a:cs typeface="+mn-cs"/>
                        </a:rPr>
                        <a:t>106</a:t>
                      </a:r>
                    </a:p>
                    <a:p>
                      <a:pPr algn="r">
                        <a:lnSpc>
                          <a:spcPct val="100000"/>
                        </a:lnSpc>
                        <a:spcAft>
                          <a:spcPts val="0"/>
                        </a:spcAft>
                      </a:pPr>
                      <a:r>
                        <a:rPr lang="nl-BE" sz="2000" b="0" dirty="0" smtClean="0">
                          <a:effectLst/>
                          <a:latin typeface="+mn-lt"/>
                          <a:ea typeface="+mn-ea"/>
                          <a:cs typeface="+mn-cs"/>
                        </a:rPr>
                        <a:t>107</a:t>
                      </a:r>
                    </a:p>
                    <a:p>
                      <a:pPr algn="r">
                        <a:lnSpc>
                          <a:spcPct val="100000"/>
                        </a:lnSpc>
                        <a:spcAft>
                          <a:spcPts val="0"/>
                        </a:spcAft>
                      </a:pPr>
                      <a:r>
                        <a:rPr lang="nl-BE" sz="2000" b="0" dirty="0" smtClean="0">
                          <a:effectLst/>
                          <a:latin typeface="+mn-lt"/>
                          <a:ea typeface="+mn-ea"/>
                          <a:cs typeface="+mn-cs"/>
                        </a:rPr>
                        <a:t>108</a:t>
                      </a:r>
                    </a:p>
                    <a:p>
                      <a:pPr algn="r">
                        <a:lnSpc>
                          <a:spcPct val="100000"/>
                        </a:lnSpc>
                        <a:spcAft>
                          <a:spcPts val="0"/>
                        </a:spcAft>
                      </a:pPr>
                      <a:r>
                        <a:rPr lang="nl-BE" sz="2000" b="0" dirty="0" smtClean="0">
                          <a:effectLst/>
                          <a:latin typeface="+mn-lt"/>
                          <a:ea typeface="+mn-ea"/>
                          <a:cs typeface="+mn-cs"/>
                        </a:rPr>
                        <a:t>109</a:t>
                      </a:r>
                    </a:p>
                    <a:p>
                      <a:pPr algn="r">
                        <a:lnSpc>
                          <a:spcPct val="100000"/>
                        </a:lnSpc>
                        <a:spcAft>
                          <a:spcPts val="0"/>
                        </a:spcAft>
                      </a:pPr>
                      <a:r>
                        <a:rPr lang="nl-BE" sz="2000" b="0" dirty="0" smtClean="0">
                          <a:effectLst/>
                          <a:latin typeface="+mn-lt"/>
                          <a:ea typeface="+mn-ea"/>
                          <a:cs typeface="+mn-cs"/>
                        </a:rPr>
                        <a:t>110</a:t>
                      </a:r>
                    </a:p>
                    <a:p>
                      <a:pPr algn="r">
                        <a:lnSpc>
                          <a:spcPct val="100000"/>
                        </a:lnSpc>
                        <a:spcAft>
                          <a:spcPts val="0"/>
                        </a:spcAft>
                      </a:pPr>
                      <a:r>
                        <a:rPr lang="nl-BE" sz="2000" b="0" dirty="0" smtClean="0">
                          <a:effectLst/>
                          <a:latin typeface="+mn-lt"/>
                          <a:ea typeface="+mn-ea"/>
                          <a:cs typeface="+mn-cs"/>
                        </a:rPr>
                        <a:t>111</a:t>
                      </a:r>
                    </a:p>
                    <a:p>
                      <a:pPr algn="r">
                        <a:lnSpc>
                          <a:spcPct val="100000"/>
                        </a:lnSpc>
                        <a:spcAft>
                          <a:spcPts val="0"/>
                        </a:spcAft>
                      </a:pPr>
                      <a:r>
                        <a:rPr lang="nl-BE" sz="2000" b="0" dirty="0" smtClean="0">
                          <a:effectLst/>
                          <a:latin typeface="+mn-lt"/>
                          <a:ea typeface="+mn-ea"/>
                          <a:cs typeface="+mn-cs"/>
                        </a:rPr>
                        <a:t>112</a:t>
                      </a:r>
                    </a:p>
                    <a:p>
                      <a:pPr algn="r">
                        <a:lnSpc>
                          <a:spcPct val="100000"/>
                        </a:lnSpc>
                        <a:spcAft>
                          <a:spcPts val="0"/>
                        </a:spcAft>
                      </a:pPr>
                      <a:r>
                        <a:rPr lang="nl-BE" sz="2000" b="0" dirty="0" smtClean="0">
                          <a:effectLst/>
                          <a:latin typeface="+mn-lt"/>
                          <a:ea typeface="+mn-ea"/>
                          <a:cs typeface="+mn-cs"/>
                        </a:rPr>
                        <a:t>113</a:t>
                      </a:r>
                    </a:p>
                    <a:p>
                      <a:pPr algn="r">
                        <a:lnSpc>
                          <a:spcPct val="100000"/>
                        </a:lnSpc>
                        <a:spcAft>
                          <a:spcPts val="0"/>
                        </a:spcAft>
                      </a:pPr>
                      <a:r>
                        <a:rPr lang="nl-BE" sz="2000" b="0" dirty="0" smtClean="0">
                          <a:effectLst/>
                          <a:latin typeface="+mn-lt"/>
                          <a:ea typeface="+mn-ea"/>
                          <a:cs typeface="+mn-cs"/>
                        </a:rPr>
                        <a:t>114</a:t>
                      </a:r>
                    </a:p>
                    <a:p>
                      <a:pPr algn="r">
                        <a:lnSpc>
                          <a:spcPct val="100000"/>
                        </a:lnSpc>
                        <a:spcAft>
                          <a:spcPts val="0"/>
                        </a:spcAft>
                      </a:pPr>
                      <a:r>
                        <a:rPr lang="nl-BE" sz="2000" b="0" dirty="0" smtClean="0">
                          <a:effectLst/>
                          <a:latin typeface="+mn-lt"/>
                          <a:ea typeface="+mn-ea"/>
                          <a:cs typeface="+mn-cs"/>
                        </a:rPr>
                        <a:t>115</a:t>
                      </a:r>
                    </a:p>
                    <a:p>
                      <a:pPr algn="r">
                        <a:lnSpc>
                          <a:spcPct val="100000"/>
                        </a:lnSpc>
                        <a:spcAft>
                          <a:spcPts val="0"/>
                        </a:spcAft>
                      </a:pPr>
                      <a:r>
                        <a:rPr lang="nl-BE" sz="2000" b="0" dirty="0" smtClean="0">
                          <a:effectLst/>
                          <a:latin typeface="+mn-lt"/>
                          <a:ea typeface="+mn-ea"/>
                          <a:cs typeface="+mn-cs"/>
                        </a:rPr>
                        <a:t>116</a:t>
                      </a:r>
                    </a:p>
                    <a:p>
                      <a:pPr algn="r">
                        <a:lnSpc>
                          <a:spcPct val="100000"/>
                        </a:lnSpc>
                        <a:spcAft>
                          <a:spcPts val="0"/>
                        </a:spcAft>
                      </a:pPr>
                      <a:r>
                        <a:rPr lang="nl-BE" sz="2000" b="0" dirty="0" smtClean="0">
                          <a:effectLst/>
                          <a:latin typeface="+mn-lt"/>
                          <a:ea typeface="+mn-ea"/>
                          <a:cs typeface="+mn-cs"/>
                        </a:rPr>
                        <a:t>117</a:t>
                      </a:r>
                    </a:p>
                    <a:p>
                      <a:pPr algn="r">
                        <a:lnSpc>
                          <a:spcPct val="100000"/>
                        </a:lnSpc>
                        <a:spcAft>
                          <a:spcPts val="0"/>
                        </a:spcAft>
                      </a:pPr>
                      <a:r>
                        <a:rPr lang="nl-BE" sz="2000" b="0" dirty="0" smtClean="0">
                          <a:effectLst/>
                          <a:latin typeface="+mn-lt"/>
                          <a:ea typeface="+mn-ea"/>
                          <a:cs typeface="+mn-cs"/>
                        </a:rPr>
                        <a:t>118</a:t>
                      </a:r>
                    </a:p>
                    <a:p>
                      <a:pPr algn="r">
                        <a:lnSpc>
                          <a:spcPct val="100000"/>
                        </a:lnSpc>
                        <a:spcAft>
                          <a:spcPts val="0"/>
                        </a:spcAft>
                      </a:pPr>
                      <a:r>
                        <a:rPr lang="nl-BE" sz="2000" b="0" dirty="0" smtClean="0">
                          <a:effectLst/>
                          <a:latin typeface="+mn-lt"/>
                          <a:ea typeface="+mn-ea"/>
                          <a:cs typeface="+mn-cs"/>
                        </a:rPr>
                        <a:t>119</a:t>
                      </a:r>
                    </a:p>
                    <a:p>
                      <a:pPr algn="r">
                        <a:lnSpc>
                          <a:spcPct val="100000"/>
                        </a:lnSpc>
                        <a:spcAft>
                          <a:spcPts val="0"/>
                        </a:spcAft>
                      </a:pPr>
                      <a:r>
                        <a:rPr lang="nl-BE" sz="2000" b="0" dirty="0" smtClean="0">
                          <a:effectLst/>
                          <a:latin typeface="+mn-lt"/>
                          <a:ea typeface="+mn-ea"/>
                          <a:cs typeface="+mn-cs"/>
                        </a:rPr>
                        <a:t>120</a:t>
                      </a:r>
                    </a:p>
                    <a:p>
                      <a:pPr algn="r">
                        <a:lnSpc>
                          <a:spcPct val="100000"/>
                        </a:lnSpc>
                        <a:spcAft>
                          <a:spcPts val="0"/>
                        </a:spcAft>
                      </a:pPr>
                      <a:r>
                        <a:rPr lang="nl-BE" sz="2000" b="0" dirty="0" smtClean="0">
                          <a:effectLst/>
                          <a:latin typeface="+mn-lt"/>
                          <a:ea typeface="+mn-ea"/>
                          <a:cs typeface="+mn-cs"/>
                        </a:rPr>
                        <a:t>121</a:t>
                      </a:r>
                    </a:p>
                    <a:p>
                      <a:pPr algn="r">
                        <a:lnSpc>
                          <a:spcPct val="100000"/>
                        </a:lnSpc>
                        <a:spcAft>
                          <a:spcPts val="0"/>
                        </a:spcAft>
                      </a:pPr>
                      <a:r>
                        <a:rPr lang="nl-BE" sz="2000" b="0" dirty="0" smtClean="0">
                          <a:effectLst/>
                          <a:latin typeface="+mn-lt"/>
                          <a:ea typeface="+mn-ea"/>
                          <a:cs typeface="+mn-cs"/>
                        </a:rPr>
                        <a:t>122</a:t>
                      </a:r>
                    </a:p>
                    <a:p>
                      <a:pPr algn="r">
                        <a:lnSpc>
                          <a:spcPct val="100000"/>
                        </a:lnSpc>
                        <a:spcAft>
                          <a:spcPts val="0"/>
                        </a:spcAft>
                      </a:pPr>
                      <a:endParaRPr lang="nl-BE" sz="600" b="0" dirty="0" smtClean="0">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en-US" sz="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r>
                      <a:br>
                        <a:rPr lang="en-US" sz="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br>
                      <a:r>
                        <a:rPr lang="en-US" sz="17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&lt;script&gt;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Invoer</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valideren</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en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indien</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OK de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functie</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berekenen</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aanroepen</a:t>
                      </a:r>
                      <a:endPar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$(document).ready(function ()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rekenknop</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').on('click', function (event)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var</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form =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rekenformulier</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if (!form[0].</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checkValidity</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event.preventDefault</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event.stopPropagation</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else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event.preventDefault</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berekenen</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form.addClass</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('was-validated');</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&lt;/script&gt;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3" name="Afgeronde rechthoek 2"/>
          <p:cNvSpPr/>
          <p:nvPr/>
        </p:nvSpPr>
        <p:spPr>
          <a:xfrm>
            <a:off x="2998968" y="3553965"/>
            <a:ext cx="3461657" cy="39188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hthoek 20"/>
          <p:cNvSpPr/>
          <p:nvPr/>
        </p:nvSpPr>
        <p:spPr>
          <a:xfrm>
            <a:off x="4599992" y="4176376"/>
            <a:ext cx="7259215" cy="2390506"/>
          </a:xfrm>
          <a:prstGeom prst="rect">
            <a:avLst/>
          </a:prstGeom>
          <a:solidFill>
            <a:schemeClr val="accent1">
              <a:lumMod val="20000"/>
              <a:lumOff val="8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3292153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182</a:t>
            </a:r>
            <a:endParaRPr lang="nl-BE" dirty="0">
              <a:solidFill>
                <a:schemeClr val="accent2">
                  <a:lumMod val="75000"/>
                </a:schemeClr>
              </a:solidFill>
            </a:endParaRPr>
          </a:p>
        </p:txBody>
      </p:sp>
      <p:graphicFrame>
        <p:nvGraphicFramePr>
          <p:cNvPr id="17" name="Tabel 16"/>
          <p:cNvGraphicFramePr>
            <a:graphicFrameLocks noGrp="1"/>
          </p:cNvGraphicFramePr>
          <p:nvPr>
            <p:extLst>
              <p:ext uri="{D42A27DB-BD31-4B8C-83A1-F6EECF244321}">
                <p14:modId xmlns:p14="http://schemas.microsoft.com/office/powerpoint/2010/main" val="4229010686"/>
              </p:ext>
            </p:extLst>
          </p:nvPr>
        </p:nvGraphicFramePr>
        <p:xfrm>
          <a:off x="1463039" y="1357051"/>
          <a:ext cx="10578707" cy="536448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528798">
                <a:tc>
                  <a:txBody>
                    <a:bodyPr/>
                    <a:lstStyle/>
                    <a:p>
                      <a:pPr algn="r">
                        <a:lnSpc>
                          <a:spcPct val="100000"/>
                        </a:lnSpc>
                        <a:spcAft>
                          <a:spcPts val="0"/>
                        </a:spcAft>
                      </a:pPr>
                      <a:endParaRPr lang="nl-BE" sz="600" b="0" dirty="0" smtClean="0">
                        <a:effectLst/>
                        <a:latin typeface="+mn-lt"/>
                        <a:ea typeface="+mn-ea"/>
                        <a:cs typeface="+mn-cs"/>
                      </a:endParaRPr>
                    </a:p>
                    <a:p>
                      <a:pPr algn="r">
                        <a:lnSpc>
                          <a:spcPct val="100000"/>
                        </a:lnSpc>
                        <a:spcAft>
                          <a:spcPts val="0"/>
                        </a:spcAft>
                      </a:pPr>
                      <a:r>
                        <a:rPr lang="nl-BE" sz="2000" b="0" dirty="0" smtClean="0">
                          <a:effectLst/>
                          <a:latin typeface="+mn-lt"/>
                          <a:ea typeface="+mn-ea"/>
                          <a:cs typeface="+mn-cs"/>
                        </a:rPr>
                        <a:t>106</a:t>
                      </a:r>
                    </a:p>
                    <a:p>
                      <a:pPr algn="r">
                        <a:lnSpc>
                          <a:spcPct val="100000"/>
                        </a:lnSpc>
                        <a:spcAft>
                          <a:spcPts val="0"/>
                        </a:spcAft>
                      </a:pPr>
                      <a:r>
                        <a:rPr lang="nl-BE" sz="2000" b="0" dirty="0" smtClean="0">
                          <a:effectLst/>
                          <a:latin typeface="+mn-lt"/>
                          <a:ea typeface="+mn-ea"/>
                          <a:cs typeface="+mn-cs"/>
                        </a:rPr>
                        <a:t>107</a:t>
                      </a:r>
                    </a:p>
                    <a:p>
                      <a:pPr algn="r">
                        <a:lnSpc>
                          <a:spcPct val="100000"/>
                        </a:lnSpc>
                        <a:spcAft>
                          <a:spcPts val="0"/>
                        </a:spcAft>
                      </a:pPr>
                      <a:r>
                        <a:rPr lang="nl-BE" sz="2000" b="0" dirty="0" smtClean="0">
                          <a:effectLst/>
                          <a:latin typeface="+mn-lt"/>
                          <a:ea typeface="+mn-ea"/>
                          <a:cs typeface="+mn-cs"/>
                        </a:rPr>
                        <a:t>108</a:t>
                      </a:r>
                    </a:p>
                    <a:p>
                      <a:pPr algn="r">
                        <a:lnSpc>
                          <a:spcPct val="100000"/>
                        </a:lnSpc>
                        <a:spcAft>
                          <a:spcPts val="0"/>
                        </a:spcAft>
                      </a:pPr>
                      <a:r>
                        <a:rPr lang="nl-BE" sz="2000" b="0" dirty="0" smtClean="0">
                          <a:effectLst/>
                          <a:latin typeface="+mn-lt"/>
                          <a:ea typeface="+mn-ea"/>
                          <a:cs typeface="+mn-cs"/>
                        </a:rPr>
                        <a:t>109</a:t>
                      </a:r>
                    </a:p>
                    <a:p>
                      <a:pPr algn="r">
                        <a:lnSpc>
                          <a:spcPct val="100000"/>
                        </a:lnSpc>
                        <a:spcAft>
                          <a:spcPts val="0"/>
                        </a:spcAft>
                      </a:pPr>
                      <a:r>
                        <a:rPr lang="nl-BE" sz="2000" b="0" dirty="0" smtClean="0">
                          <a:effectLst/>
                          <a:latin typeface="+mn-lt"/>
                          <a:ea typeface="+mn-ea"/>
                          <a:cs typeface="+mn-cs"/>
                        </a:rPr>
                        <a:t>110</a:t>
                      </a:r>
                    </a:p>
                    <a:p>
                      <a:pPr algn="r">
                        <a:lnSpc>
                          <a:spcPct val="100000"/>
                        </a:lnSpc>
                        <a:spcAft>
                          <a:spcPts val="0"/>
                        </a:spcAft>
                      </a:pPr>
                      <a:r>
                        <a:rPr lang="nl-BE" sz="2000" b="0" dirty="0" smtClean="0">
                          <a:effectLst/>
                          <a:latin typeface="+mn-lt"/>
                          <a:ea typeface="+mn-ea"/>
                          <a:cs typeface="+mn-cs"/>
                        </a:rPr>
                        <a:t>111</a:t>
                      </a:r>
                    </a:p>
                    <a:p>
                      <a:pPr algn="r">
                        <a:lnSpc>
                          <a:spcPct val="100000"/>
                        </a:lnSpc>
                        <a:spcAft>
                          <a:spcPts val="0"/>
                        </a:spcAft>
                      </a:pPr>
                      <a:r>
                        <a:rPr lang="nl-BE" sz="2000" b="0" dirty="0" smtClean="0">
                          <a:effectLst/>
                          <a:latin typeface="+mn-lt"/>
                          <a:ea typeface="+mn-ea"/>
                          <a:cs typeface="+mn-cs"/>
                        </a:rPr>
                        <a:t>112</a:t>
                      </a:r>
                    </a:p>
                    <a:p>
                      <a:pPr algn="r">
                        <a:lnSpc>
                          <a:spcPct val="100000"/>
                        </a:lnSpc>
                        <a:spcAft>
                          <a:spcPts val="0"/>
                        </a:spcAft>
                      </a:pPr>
                      <a:r>
                        <a:rPr lang="nl-BE" sz="2000" b="0" dirty="0" smtClean="0">
                          <a:effectLst/>
                          <a:latin typeface="+mn-lt"/>
                          <a:ea typeface="+mn-ea"/>
                          <a:cs typeface="+mn-cs"/>
                        </a:rPr>
                        <a:t>113</a:t>
                      </a:r>
                    </a:p>
                    <a:p>
                      <a:pPr algn="r">
                        <a:lnSpc>
                          <a:spcPct val="100000"/>
                        </a:lnSpc>
                        <a:spcAft>
                          <a:spcPts val="0"/>
                        </a:spcAft>
                      </a:pPr>
                      <a:r>
                        <a:rPr lang="nl-BE" sz="2000" b="0" dirty="0" smtClean="0">
                          <a:effectLst/>
                          <a:latin typeface="+mn-lt"/>
                          <a:ea typeface="+mn-ea"/>
                          <a:cs typeface="+mn-cs"/>
                        </a:rPr>
                        <a:t>114</a:t>
                      </a:r>
                    </a:p>
                    <a:p>
                      <a:pPr algn="r">
                        <a:lnSpc>
                          <a:spcPct val="100000"/>
                        </a:lnSpc>
                        <a:spcAft>
                          <a:spcPts val="0"/>
                        </a:spcAft>
                      </a:pPr>
                      <a:r>
                        <a:rPr lang="nl-BE" sz="2000" b="0" dirty="0" smtClean="0">
                          <a:effectLst/>
                          <a:latin typeface="+mn-lt"/>
                          <a:ea typeface="+mn-ea"/>
                          <a:cs typeface="+mn-cs"/>
                        </a:rPr>
                        <a:t>115</a:t>
                      </a:r>
                    </a:p>
                    <a:p>
                      <a:pPr algn="r">
                        <a:lnSpc>
                          <a:spcPct val="100000"/>
                        </a:lnSpc>
                        <a:spcAft>
                          <a:spcPts val="0"/>
                        </a:spcAft>
                      </a:pPr>
                      <a:r>
                        <a:rPr lang="nl-BE" sz="2000" b="0" dirty="0" smtClean="0">
                          <a:effectLst/>
                          <a:latin typeface="+mn-lt"/>
                          <a:ea typeface="+mn-ea"/>
                          <a:cs typeface="+mn-cs"/>
                        </a:rPr>
                        <a:t>116</a:t>
                      </a:r>
                    </a:p>
                    <a:p>
                      <a:pPr algn="r">
                        <a:lnSpc>
                          <a:spcPct val="100000"/>
                        </a:lnSpc>
                        <a:spcAft>
                          <a:spcPts val="0"/>
                        </a:spcAft>
                      </a:pPr>
                      <a:r>
                        <a:rPr lang="nl-BE" sz="2000" b="0" dirty="0" smtClean="0">
                          <a:effectLst/>
                          <a:latin typeface="+mn-lt"/>
                          <a:ea typeface="+mn-ea"/>
                          <a:cs typeface="+mn-cs"/>
                        </a:rPr>
                        <a:t>117</a:t>
                      </a:r>
                    </a:p>
                    <a:p>
                      <a:pPr algn="r">
                        <a:lnSpc>
                          <a:spcPct val="100000"/>
                        </a:lnSpc>
                        <a:spcAft>
                          <a:spcPts val="0"/>
                        </a:spcAft>
                      </a:pPr>
                      <a:r>
                        <a:rPr lang="nl-BE" sz="2000" b="0" dirty="0" smtClean="0">
                          <a:effectLst/>
                          <a:latin typeface="+mn-lt"/>
                          <a:ea typeface="+mn-ea"/>
                          <a:cs typeface="+mn-cs"/>
                        </a:rPr>
                        <a:t>118</a:t>
                      </a:r>
                    </a:p>
                    <a:p>
                      <a:pPr algn="r">
                        <a:lnSpc>
                          <a:spcPct val="100000"/>
                        </a:lnSpc>
                        <a:spcAft>
                          <a:spcPts val="0"/>
                        </a:spcAft>
                      </a:pPr>
                      <a:r>
                        <a:rPr lang="nl-BE" sz="2000" b="0" dirty="0" smtClean="0">
                          <a:effectLst/>
                          <a:latin typeface="+mn-lt"/>
                          <a:ea typeface="+mn-ea"/>
                          <a:cs typeface="+mn-cs"/>
                        </a:rPr>
                        <a:t>119</a:t>
                      </a:r>
                    </a:p>
                    <a:p>
                      <a:pPr algn="r">
                        <a:lnSpc>
                          <a:spcPct val="100000"/>
                        </a:lnSpc>
                        <a:spcAft>
                          <a:spcPts val="0"/>
                        </a:spcAft>
                      </a:pPr>
                      <a:r>
                        <a:rPr lang="nl-BE" sz="2000" b="0" dirty="0" smtClean="0">
                          <a:effectLst/>
                          <a:latin typeface="+mn-lt"/>
                          <a:ea typeface="+mn-ea"/>
                          <a:cs typeface="+mn-cs"/>
                        </a:rPr>
                        <a:t>120</a:t>
                      </a:r>
                    </a:p>
                    <a:p>
                      <a:pPr algn="r">
                        <a:lnSpc>
                          <a:spcPct val="100000"/>
                        </a:lnSpc>
                        <a:spcAft>
                          <a:spcPts val="0"/>
                        </a:spcAft>
                      </a:pPr>
                      <a:r>
                        <a:rPr lang="nl-BE" sz="2000" b="0" dirty="0" smtClean="0">
                          <a:effectLst/>
                          <a:latin typeface="+mn-lt"/>
                          <a:ea typeface="+mn-ea"/>
                          <a:cs typeface="+mn-cs"/>
                        </a:rPr>
                        <a:t>121</a:t>
                      </a:r>
                    </a:p>
                    <a:p>
                      <a:pPr algn="r">
                        <a:lnSpc>
                          <a:spcPct val="100000"/>
                        </a:lnSpc>
                        <a:spcAft>
                          <a:spcPts val="0"/>
                        </a:spcAft>
                      </a:pPr>
                      <a:r>
                        <a:rPr lang="nl-BE" sz="2000" b="0" dirty="0" smtClean="0">
                          <a:effectLst/>
                          <a:latin typeface="+mn-lt"/>
                          <a:ea typeface="+mn-ea"/>
                          <a:cs typeface="+mn-cs"/>
                        </a:rPr>
                        <a:t>122</a:t>
                      </a:r>
                    </a:p>
                    <a:p>
                      <a:pPr algn="r">
                        <a:lnSpc>
                          <a:spcPct val="100000"/>
                        </a:lnSpc>
                        <a:spcAft>
                          <a:spcPts val="0"/>
                        </a:spcAft>
                      </a:pPr>
                      <a:endParaRPr lang="nl-BE" sz="600" b="0" dirty="0" smtClean="0">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en-US" sz="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r>
                      <a:br>
                        <a:rPr lang="en-US" sz="6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br>
                      <a:r>
                        <a:rPr lang="en-US" sz="17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&lt;script&gt;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Invoer</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valideren</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en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indien</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OK de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functie</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berekenen</a:t>
                      </a:r>
                      <a:r>
                        <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aanroepen</a:t>
                      </a:r>
                      <a:endParaRPr lang="en-US"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$(document).ready(function ()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rekenknop</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').on('click', function (event)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var</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form =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rekenformulier</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if (!form[0].</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checkValidity</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event.preventDefault</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event.stopPropagation</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else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event.preventDefault</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berekenen</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000" b="0" dirty="0" err="1"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form.addClass</a:t>
                      </a: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('was-validated');</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en-US" sz="2000" b="0" dirty="0" smtClean="0">
                          <a:solidFill>
                            <a:schemeClr val="accent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&lt;/script&gt;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3" name="Afgeronde rechthoek 2"/>
          <p:cNvSpPr/>
          <p:nvPr/>
        </p:nvSpPr>
        <p:spPr>
          <a:xfrm>
            <a:off x="2691058" y="5385944"/>
            <a:ext cx="4465522" cy="39188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hthoek 20"/>
          <p:cNvSpPr/>
          <p:nvPr/>
        </p:nvSpPr>
        <p:spPr>
          <a:xfrm>
            <a:off x="4594915" y="2051737"/>
            <a:ext cx="7259215" cy="2390506"/>
          </a:xfrm>
          <a:prstGeom prst="rect">
            <a:avLst/>
          </a:prstGeom>
          <a:solidFill>
            <a:schemeClr val="accent1">
              <a:lumMod val="20000"/>
              <a:lumOff val="80000"/>
            </a:scheme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67359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183</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425585"/>
            <a:ext cx="10679048" cy="446276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Het </a:t>
            </a:r>
            <a:r>
              <a:rPr lang="nl-BE" sz="2400" dirty="0">
                <a:latin typeface="+mj-lt"/>
                <a:cs typeface="Code New Roman" panose="020B0609020204030204" pitchFamily="49" charset="0"/>
              </a:rPr>
              <a:t>formulier werd zo ontworpen dat de knop bereken enkel aanklikbaar is wanneer de gebruiker het selectievakje akkoord heeft aangeklikt. Wijzig dit nu zo dat de knop bij het laden van het formulier wel aanklikbaar is, maar dat het formuliertje enkel als correct gevalideerd wordt indien het </a:t>
            </a:r>
            <a:r>
              <a:rPr lang="nl-BE" sz="2400" dirty="0" smtClean="0">
                <a:latin typeface="+mj-lt"/>
                <a:cs typeface="Code New Roman" panose="020B0609020204030204" pitchFamily="49" charset="0"/>
              </a:rPr>
              <a:t>selectievakje </a:t>
            </a:r>
            <a:r>
              <a:rPr lang="nl-BE" sz="2400" dirty="0">
                <a:latin typeface="+mj-lt"/>
                <a:cs typeface="Code New Roman" panose="020B0609020204030204" pitchFamily="49" charset="0"/>
              </a:rPr>
              <a:t>is aangevinkt.</a:t>
            </a:r>
          </a:p>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In </a:t>
            </a:r>
            <a:r>
              <a:rPr lang="nl-BE" sz="2400" dirty="0">
                <a:latin typeface="+mj-lt"/>
                <a:cs typeface="Code New Roman" panose="020B0609020204030204" pitchFamily="49" charset="0"/>
              </a:rPr>
              <a:t>plaats van de klasse </a:t>
            </a:r>
            <a:r>
              <a:rPr lang="nl-BE" sz="2400" dirty="0">
                <a:solidFill>
                  <a:schemeClr val="accent6"/>
                </a:solidFill>
                <a:latin typeface="Code New Roman" panose="020B0609020204030204" pitchFamily="49" charset="0"/>
                <a:cs typeface="Code New Roman" panose="020B0609020204030204" pitchFamily="49" charset="0"/>
              </a:rPr>
              <a:t>.</a:t>
            </a:r>
            <a:r>
              <a:rPr lang="nl-BE" sz="2400" dirty="0" err="1">
                <a:solidFill>
                  <a:schemeClr val="accent6"/>
                </a:solidFill>
                <a:latin typeface="Code New Roman" panose="020B0609020204030204" pitchFamily="49" charset="0"/>
                <a:cs typeface="Code New Roman" panose="020B0609020204030204" pitchFamily="49" charset="0"/>
              </a:rPr>
              <a:t>invalid</a:t>
            </a:r>
            <a:r>
              <a:rPr lang="nl-BE" sz="2400" dirty="0">
                <a:solidFill>
                  <a:schemeClr val="accent6"/>
                </a:solidFill>
                <a:latin typeface="Code New Roman" panose="020B0609020204030204" pitchFamily="49" charset="0"/>
                <a:cs typeface="Code New Roman" panose="020B0609020204030204" pitchFamily="49" charset="0"/>
              </a:rPr>
              <a:t>-feedback </a:t>
            </a:r>
            <a:r>
              <a:rPr lang="nl-BE" sz="2400" dirty="0">
                <a:latin typeface="+mj-lt"/>
                <a:cs typeface="Code New Roman" panose="020B0609020204030204" pitchFamily="49" charset="0"/>
              </a:rPr>
              <a:t>kan ook gebruik gemaakt worden van de klasse .</a:t>
            </a:r>
            <a:r>
              <a:rPr lang="nl-BE" sz="2400" dirty="0" err="1">
                <a:solidFill>
                  <a:schemeClr val="accent6"/>
                </a:solidFill>
                <a:latin typeface="Code New Roman" panose="020B0609020204030204" pitchFamily="49" charset="0"/>
                <a:cs typeface="Code New Roman" panose="020B0609020204030204" pitchFamily="49" charset="0"/>
              </a:rPr>
              <a:t>invalid-tooltip</a:t>
            </a:r>
            <a:r>
              <a:rPr lang="nl-BE" sz="2400" dirty="0">
                <a:latin typeface="+mj-lt"/>
                <a:cs typeface="Code New Roman" panose="020B0609020204030204" pitchFamily="49" charset="0"/>
              </a:rPr>
              <a:t>. Probeer het verschil tussen beide klassen uit.</a:t>
            </a:r>
          </a:p>
          <a:p>
            <a:pPr marL="514350" indent="-514350">
              <a:spcBef>
                <a:spcPts val="1200"/>
              </a:spcBef>
              <a:buClr>
                <a:schemeClr val="accent6"/>
              </a:buClr>
              <a:buFont typeface="Wingdings 3" panose="05040102010807070707" pitchFamily="18" charset="2"/>
              <a:buChar char=""/>
            </a:pPr>
            <a:r>
              <a:rPr lang="nl-BE" sz="2400" dirty="0" smtClean="0">
                <a:latin typeface="+mj-lt"/>
                <a:cs typeface="Code New Roman" panose="020B0609020204030204" pitchFamily="49" charset="0"/>
              </a:rPr>
              <a:t>In </a:t>
            </a:r>
            <a:r>
              <a:rPr lang="nl-BE" sz="2400" dirty="0">
                <a:latin typeface="+mj-lt"/>
                <a:cs typeface="Code New Roman" panose="020B0609020204030204" pitchFamily="49" charset="0"/>
              </a:rPr>
              <a:t>het bestand </a:t>
            </a:r>
            <a:r>
              <a:rPr lang="nl-BE" sz="2400" dirty="0">
                <a:solidFill>
                  <a:schemeClr val="accent6"/>
                </a:solidFill>
                <a:latin typeface="Code New Roman" panose="020B0609020204030204" pitchFamily="49" charset="0"/>
                <a:cs typeface="Code New Roman" panose="020B0609020204030204" pitchFamily="49" charset="0"/>
              </a:rPr>
              <a:t>opmaak.css</a:t>
            </a:r>
            <a:r>
              <a:rPr lang="nl-BE" sz="2400" dirty="0">
                <a:latin typeface="+mj-lt"/>
                <a:cs typeface="Code New Roman" panose="020B0609020204030204" pitchFamily="49" charset="0"/>
              </a:rPr>
              <a:t> zijn nog heel wat </a:t>
            </a:r>
            <a:r>
              <a:rPr lang="nl-BE" sz="2400" dirty="0" err="1">
                <a:latin typeface="+mj-lt"/>
                <a:cs typeface="Code New Roman" panose="020B0609020204030204" pitchFamily="49" charset="0"/>
              </a:rPr>
              <a:t>selectoren</a:t>
            </a:r>
            <a:r>
              <a:rPr lang="nl-BE" sz="2400" dirty="0">
                <a:latin typeface="+mj-lt"/>
                <a:cs typeface="Code New Roman" panose="020B0609020204030204" pitchFamily="49" charset="0"/>
              </a:rPr>
              <a:t> blijven staan, die door het gebruik van bootstrap overbodig zijn geworden. Verwijder alle </a:t>
            </a:r>
            <a:r>
              <a:rPr lang="nl-BE" sz="2400" dirty="0" smtClean="0">
                <a:latin typeface="+mj-lt"/>
                <a:cs typeface="Code New Roman" panose="020B0609020204030204" pitchFamily="49" charset="0"/>
              </a:rPr>
              <a:t>overbodige </a:t>
            </a:r>
            <a:r>
              <a:rPr lang="nl-BE" sz="2400" dirty="0" err="1">
                <a:latin typeface="+mj-lt"/>
                <a:cs typeface="Code New Roman" panose="020B0609020204030204" pitchFamily="49" charset="0"/>
              </a:rPr>
              <a:t>selectoren</a:t>
            </a:r>
            <a:r>
              <a:rPr lang="nl-BE" sz="2400" dirty="0">
                <a:latin typeface="+mj-lt"/>
                <a:cs typeface="Code New Roman" panose="020B0609020204030204" pitchFamily="49" charset="0"/>
              </a:rPr>
              <a:t> en opmaakkenmerken.</a:t>
            </a:r>
          </a:p>
        </p:txBody>
      </p:sp>
      <p:sp>
        <p:nvSpPr>
          <p:cNvPr id="18" name="Rechthoek 17"/>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vb11 </a:t>
            </a:r>
            <a:br>
              <a:rPr lang="nl-BE" dirty="0" smtClean="0">
                <a:solidFill>
                  <a:schemeClr val="accent2">
                    <a:lumMod val="75000"/>
                  </a:schemeClr>
                </a:solidFill>
              </a:rPr>
            </a:br>
            <a:r>
              <a:rPr lang="nl-BE" dirty="0" smtClean="0">
                <a:solidFill>
                  <a:schemeClr val="accent2">
                    <a:lumMod val="75000"/>
                  </a:schemeClr>
                </a:solidFill>
              </a:rPr>
              <a:t>stap13 </a:t>
            </a:r>
            <a:endParaRPr lang="nl-BE" dirty="0">
              <a:solidFill>
                <a:schemeClr val="accent2">
                  <a:lumMod val="75000"/>
                </a:schemeClr>
              </a:solidFill>
            </a:endParaRPr>
          </a:p>
        </p:txBody>
      </p:sp>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Tree>
    <p:extLst>
      <p:ext uri="{BB962C8B-B14F-4D97-AF65-F5344CB8AC3E}">
        <p14:creationId xmlns:p14="http://schemas.microsoft.com/office/powerpoint/2010/main" val="279787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183</a:t>
            </a:r>
            <a:endParaRPr lang="nl-BE" dirty="0">
              <a:solidFill>
                <a:schemeClr val="accent2">
                  <a:lumMod val="75000"/>
                </a:schemeClr>
              </a:solidFill>
            </a:endParaRPr>
          </a:p>
        </p:txBody>
      </p:sp>
      <p:sp>
        <p:nvSpPr>
          <p:cNvPr id="20"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11.7 Efficiëntere formulieren</a:t>
            </a:r>
            <a:endParaRPr lang="nl-BE" dirty="0">
              <a:solidFill>
                <a:schemeClr val="bg1"/>
              </a:solidFill>
            </a:endParaRPr>
          </a:p>
        </p:txBody>
      </p:sp>
      <p:sp>
        <p:nvSpPr>
          <p:cNvPr id="21" name="Tekstvak 20"/>
          <p:cNvSpPr txBox="1"/>
          <p:nvPr/>
        </p:nvSpPr>
        <p:spPr>
          <a:xfrm>
            <a:off x="1529730" y="1587390"/>
            <a:ext cx="4408579" cy="1754326"/>
          </a:xfrm>
          <a:prstGeom prst="rect">
            <a:avLst/>
          </a:prstGeom>
          <a:noFill/>
        </p:spPr>
        <p:txBody>
          <a:bodyPr wrap="none" rtlCol="0">
            <a:spAutoFit/>
          </a:bodyPr>
          <a:lstStyle/>
          <a:p>
            <a:r>
              <a:rPr lang="nl-BE" sz="3600" dirty="0" smtClean="0">
                <a:solidFill>
                  <a:schemeClr val="accent1">
                    <a:lumMod val="75000"/>
                  </a:schemeClr>
                </a:solidFill>
                <a:latin typeface="Code New Roman" panose="020B0609020204030204" pitchFamily="49" charset="0"/>
                <a:cs typeface="Code New Roman" panose="020B0609020204030204" pitchFamily="49" charset="0"/>
              </a:rPr>
              <a:t>.</a:t>
            </a:r>
            <a:r>
              <a:rPr lang="nl-BE" sz="3600" dirty="0" err="1" smtClean="0">
                <a:solidFill>
                  <a:schemeClr val="accent1">
                    <a:lumMod val="75000"/>
                  </a:schemeClr>
                </a:solidFill>
                <a:latin typeface="Code New Roman" panose="020B0609020204030204" pitchFamily="49" charset="0"/>
                <a:cs typeface="Code New Roman" panose="020B0609020204030204" pitchFamily="49" charset="0"/>
              </a:rPr>
              <a:t>invalid</a:t>
            </a:r>
            <a:r>
              <a:rPr lang="nl-BE" sz="3600" dirty="0" smtClean="0">
                <a:solidFill>
                  <a:schemeClr val="accent1">
                    <a:lumMod val="75000"/>
                  </a:schemeClr>
                </a:solidFill>
                <a:latin typeface="Code New Roman" panose="020B0609020204030204" pitchFamily="49" charset="0"/>
                <a:cs typeface="Code New Roman" panose="020B0609020204030204" pitchFamily="49" charset="0"/>
              </a:rPr>
              <a:t>-feedback</a:t>
            </a:r>
          </a:p>
          <a:p>
            <a:endParaRPr lang="nl-BE" sz="3600" dirty="0">
              <a:solidFill>
                <a:schemeClr val="accent1">
                  <a:lumMod val="75000"/>
                </a:schemeClr>
              </a:solidFill>
              <a:latin typeface="Code New Roman" panose="020B0609020204030204" pitchFamily="49" charset="0"/>
              <a:cs typeface="Code New Roman" panose="020B0609020204030204" pitchFamily="49" charset="0"/>
            </a:endParaRPr>
          </a:p>
          <a:p>
            <a:r>
              <a:rPr lang="nl-BE" sz="3600" dirty="0" smtClean="0">
                <a:solidFill>
                  <a:schemeClr val="accent1">
                    <a:lumMod val="75000"/>
                  </a:schemeClr>
                </a:solidFill>
                <a:latin typeface="Code New Roman" panose="020B0609020204030204" pitchFamily="49" charset="0"/>
                <a:cs typeface="Code New Roman" panose="020B0609020204030204" pitchFamily="49" charset="0"/>
              </a:rPr>
              <a:t>.</a:t>
            </a:r>
            <a:r>
              <a:rPr lang="nl-BE" sz="3600" dirty="0" err="1" smtClean="0">
                <a:solidFill>
                  <a:schemeClr val="accent1">
                    <a:lumMod val="75000"/>
                  </a:schemeClr>
                </a:solidFill>
                <a:latin typeface="Code New Roman" panose="020B0609020204030204" pitchFamily="49" charset="0"/>
                <a:cs typeface="Code New Roman" panose="020B0609020204030204" pitchFamily="49" charset="0"/>
              </a:rPr>
              <a:t>invalid-tooltip</a:t>
            </a:r>
            <a:endParaRPr lang="nl-BE" sz="3600" dirty="0">
              <a:solidFill>
                <a:schemeClr val="accent1">
                  <a:lumMod val="75000"/>
                </a:schemeClr>
              </a:solidFill>
              <a:latin typeface="Code New Roman" panose="020B0609020204030204" pitchFamily="49" charset="0"/>
              <a:cs typeface="Code New Roman" panose="020B0609020204030204" pitchFamily="49" charset="0"/>
            </a:endParaRPr>
          </a:p>
        </p:txBody>
      </p:sp>
      <p:pic>
        <p:nvPicPr>
          <p:cNvPr id="24" name="Afbeelding 23"/>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297421" y="1564553"/>
            <a:ext cx="900000" cy="900000"/>
          </a:xfrm>
          <a:prstGeom prst="rect">
            <a:avLst/>
          </a:prstGeom>
        </p:spPr>
      </p:pic>
      <p:sp>
        <p:nvSpPr>
          <p:cNvPr id="25" name="Tekstvak 24"/>
          <p:cNvSpPr txBox="1"/>
          <p:nvPr/>
        </p:nvSpPr>
        <p:spPr>
          <a:xfrm>
            <a:off x="7821673" y="1587390"/>
            <a:ext cx="3926075" cy="1754326"/>
          </a:xfrm>
          <a:prstGeom prst="rect">
            <a:avLst/>
          </a:prstGeom>
          <a:noFill/>
        </p:spPr>
        <p:txBody>
          <a:bodyPr wrap="none" rtlCol="0">
            <a:spAutoFit/>
          </a:bodyPr>
          <a:lstStyle/>
          <a:p>
            <a:r>
              <a:rPr lang="nl-BE" sz="3600" dirty="0" smtClean="0">
                <a:solidFill>
                  <a:schemeClr val="accent1">
                    <a:lumMod val="75000"/>
                  </a:schemeClr>
                </a:solidFill>
                <a:latin typeface="Code New Roman" panose="020B0609020204030204" pitchFamily="49" charset="0"/>
                <a:cs typeface="Code New Roman" panose="020B0609020204030204" pitchFamily="49" charset="0"/>
              </a:rPr>
              <a:t>.</a:t>
            </a:r>
            <a:r>
              <a:rPr lang="nl-BE" sz="3600" dirty="0" err="1" smtClean="0">
                <a:solidFill>
                  <a:schemeClr val="accent1">
                    <a:lumMod val="75000"/>
                  </a:schemeClr>
                </a:solidFill>
                <a:latin typeface="Code New Roman" panose="020B0609020204030204" pitchFamily="49" charset="0"/>
                <a:cs typeface="Code New Roman" panose="020B0609020204030204" pitchFamily="49" charset="0"/>
              </a:rPr>
              <a:t>valid</a:t>
            </a:r>
            <a:r>
              <a:rPr lang="nl-BE" sz="3600" dirty="0" smtClean="0">
                <a:solidFill>
                  <a:schemeClr val="accent1">
                    <a:lumMod val="75000"/>
                  </a:schemeClr>
                </a:solidFill>
                <a:latin typeface="Code New Roman" panose="020B0609020204030204" pitchFamily="49" charset="0"/>
                <a:cs typeface="Code New Roman" panose="020B0609020204030204" pitchFamily="49" charset="0"/>
              </a:rPr>
              <a:t>-feedback</a:t>
            </a:r>
          </a:p>
          <a:p>
            <a:endParaRPr lang="nl-BE" sz="3600" dirty="0">
              <a:solidFill>
                <a:schemeClr val="accent1">
                  <a:lumMod val="75000"/>
                </a:schemeClr>
              </a:solidFill>
              <a:latin typeface="Code New Roman" panose="020B0609020204030204" pitchFamily="49" charset="0"/>
              <a:cs typeface="Code New Roman" panose="020B0609020204030204" pitchFamily="49" charset="0"/>
            </a:endParaRPr>
          </a:p>
          <a:p>
            <a:r>
              <a:rPr lang="nl-BE" sz="3600" dirty="0" smtClean="0">
                <a:solidFill>
                  <a:schemeClr val="accent1">
                    <a:lumMod val="75000"/>
                  </a:schemeClr>
                </a:solidFill>
                <a:latin typeface="Code New Roman" panose="020B0609020204030204" pitchFamily="49" charset="0"/>
                <a:cs typeface="Code New Roman" panose="020B0609020204030204" pitchFamily="49" charset="0"/>
              </a:rPr>
              <a:t>.</a:t>
            </a:r>
            <a:r>
              <a:rPr lang="nl-BE" sz="3600" dirty="0" err="1" smtClean="0">
                <a:solidFill>
                  <a:schemeClr val="accent1">
                    <a:lumMod val="75000"/>
                  </a:schemeClr>
                </a:solidFill>
                <a:latin typeface="Code New Roman" panose="020B0609020204030204" pitchFamily="49" charset="0"/>
                <a:cs typeface="Code New Roman" panose="020B0609020204030204" pitchFamily="49" charset="0"/>
              </a:rPr>
              <a:t>valid-tooltip</a:t>
            </a:r>
            <a:endParaRPr lang="nl-BE" sz="3600" dirty="0">
              <a:solidFill>
                <a:schemeClr val="accent1">
                  <a:lumMod val="75000"/>
                </a:schemeClr>
              </a:solidFill>
              <a:latin typeface="Code New Roman" panose="020B0609020204030204" pitchFamily="49" charset="0"/>
              <a:cs typeface="Code New Roman" panose="020B0609020204030204" pitchFamily="49" charset="0"/>
            </a:endParaRPr>
          </a:p>
        </p:txBody>
      </p:sp>
      <p:sp>
        <p:nvSpPr>
          <p:cNvPr id="26" name="Pijl-omlaag 25"/>
          <p:cNvSpPr/>
          <p:nvPr/>
        </p:nvSpPr>
        <p:spPr>
          <a:xfrm rot="16200000">
            <a:off x="6148213" y="1742720"/>
            <a:ext cx="1420291" cy="1604865"/>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32931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p:bldP spid="26"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184</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361"/>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In </a:t>
            </a:r>
            <a:r>
              <a:rPr lang="nl-BE" sz="2200" dirty="0">
                <a:solidFill>
                  <a:schemeClr val="tx1"/>
                </a:solidFill>
              </a:rPr>
              <a:t>Bootstrap is het mogelijk om een navigatiemenu weer te geven in de vorm van tabbladen. Wijzig de navigatiebalk in </a:t>
            </a:r>
            <a:r>
              <a:rPr lang="nl-BE" sz="2400" dirty="0">
                <a:solidFill>
                  <a:schemeClr val="accent6"/>
                </a:solidFill>
                <a:latin typeface="Code New Roman" panose="020B0609020204030204" pitchFamily="49" charset="0"/>
                <a:cs typeface="Code New Roman" panose="020B0609020204030204" pitchFamily="49" charset="0"/>
              </a:rPr>
              <a:t>vb11</a:t>
            </a:r>
            <a:r>
              <a:rPr lang="nl-BE" sz="2200" dirty="0">
                <a:solidFill>
                  <a:schemeClr val="tx1"/>
                </a:solidFill>
              </a:rPr>
              <a:t> naar zo’n navigatie-menu met tabs</a:t>
            </a:r>
            <a:r>
              <a:rPr lang="nl-BE" sz="2200" dirty="0" smtClean="0">
                <a:solidFill>
                  <a:schemeClr val="tx1"/>
                </a:solidFill>
              </a:rPr>
              <a:t>.</a:t>
            </a:r>
          </a:p>
          <a:p>
            <a:pPr marL="342900" lvl="0" indent="-342900">
              <a:spcBef>
                <a:spcPts val="1200"/>
              </a:spcBef>
              <a:buClr>
                <a:schemeClr val="accent6"/>
              </a:buClr>
              <a:buFont typeface="Wingdings 3" panose="05040102010807070707" pitchFamily="18" charset="2"/>
              <a:buChar char="u"/>
            </a:pPr>
            <a:endParaRPr lang="nl-BE" sz="2200" dirty="0" smtClean="0">
              <a:solidFill>
                <a:schemeClr val="tx1"/>
              </a:solidFill>
            </a:endParaRPr>
          </a:p>
          <a:p>
            <a:pPr lvl="0">
              <a:spcBef>
                <a:spcPts val="1200"/>
              </a:spcBef>
              <a:buClr>
                <a:schemeClr val="accent6"/>
              </a:buClr>
            </a:pPr>
            <a:endParaRPr lang="nl-BE" sz="2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Haal </a:t>
            </a:r>
            <a:r>
              <a:rPr lang="nl-BE" sz="2200" dirty="0">
                <a:solidFill>
                  <a:schemeClr val="tx1"/>
                </a:solidFill>
              </a:rPr>
              <a:t>in de pagina </a:t>
            </a:r>
            <a:r>
              <a:rPr lang="nl-BE" sz="2400" dirty="0">
                <a:solidFill>
                  <a:schemeClr val="accent6"/>
                </a:solidFill>
                <a:latin typeface="Code New Roman" panose="020B0609020204030204" pitchFamily="49" charset="0"/>
                <a:cs typeface="Code New Roman" panose="020B0609020204030204" pitchFamily="49" charset="0"/>
              </a:rPr>
              <a:t>overons.html</a:t>
            </a:r>
            <a:r>
              <a:rPr lang="nl-BE" sz="2200" dirty="0">
                <a:solidFill>
                  <a:schemeClr val="tx1"/>
                </a:solidFill>
              </a:rPr>
              <a:t> de knop om het modaal dialoogvenster te openen weg. Plaats de </a:t>
            </a:r>
            <a:r>
              <a:rPr lang="nl-BE" sz="2200" dirty="0" err="1">
                <a:solidFill>
                  <a:schemeClr val="tx1"/>
                </a:solidFill>
              </a:rPr>
              <a:t>thumbnails</a:t>
            </a:r>
            <a:r>
              <a:rPr lang="nl-BE" sz="2200" dirty="0">
                <a:solidFill>
                  <a:schemeClr val="tx1"/>
                </a:solidFill>
              </a:rPr>
              <a:t> terug op de pagina. Zoek een manier om ervoor te zorgen dat wanneer je op een thumbnail klikt, de </a:t>
            </a:r>
            <a:r>
              <a:rPr lang="nl-BE" sz="2200" dirty="0" smtClean="0">
                <a:solidFill>
                  <a:schemeClr val="tx1"/>
                </a:solidFill>
              </a:rPr>
              <a:t>overeenkomstige </a:t>
            </a:r>
            <a:r>
              <a:rPr lang="nl-BE" sz="2200" dirty="0">
                <a:solidFill>
                  <a:schemeClr val="tx1"/>
                </a:solidFill>
              </a:rPr>
              <a:t>foto als eerste wordt getoond in een carrousel in een modaal dialoogvenster.</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Valideer </a:t>
            </a:r>
            <a:r>
              <a:rPr lang="nl-BE" sz="2200" dirty="0">
                <a:solidFill>
                  <a:schemeClr val="tx1"/>
                </a:solidFill>
              </a:rPr>
              <a:t>de web- en stijlpagina’s met de </a:t>
            </a:r>
            <a:r>
              <a:rPr lang="nl-BE" sz="2200" dirty="0" err="1">
                <a:solidFill>
                  <a:schemeClr val="tx1"/>
                </a:solidFill>
              </a:rPr>
              <a:t>validator</a:t>
            </a:r>
            <a:r>
              <a:rPr lang="nl-BE" sz="2200" dirty="0">
                <a:solidFill>
                  <a:schemeClr val="tx1"/>
                </a:solidFill>
              </a:rPr>
              <a:t> van W3C.</a:t>
            </a:r>
          </a:p>
          <a:p>
            <a:pPr marL="342900" lvl="0" indent="-342900">
              <a:spcBef>
                <a:spcPts val="1200"/>
              </a:spcBef>
              <a:buClr>
                <a:schemeClr val="accent6"/>
              </a:buClr>
              <a:buFont typeface="Wingdings 3" panose="05040102010807070707" pitchFamily="18" charset="2"/>
              <a:buChar char="u"/>
            </a:pP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11.1</a:t>
            </a:r>
            <a:endParaRPr lang="nl-BE" sz="2800" dirty="0"/>
          </a:p>
        </p:txBody>
      </p:sp>
      <p:pic>
        <p:nvPicPr>
          <p:cNvPr id="16" name="Afbeelding 15"/>
          <p:cNvPicPr/>
          <p:nvPr/>
        </p:nvPicPr>
        <p:blipFill rotWithShape="1">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11753" t="39929" r="54900" b="55299"/>
          <a:stretch/>
        </p:blipFill>
        <p:spPr bwMode="auto">
          <a:xfrm>
            <a:off x="2220686" y="3343210"/>
            <a:ext cx="9227974" cy="794354"/>
          </a:xfrm>
          <a:prstGeom prst="rect">
            <a:avLst/>
          </a:prstGeom>
          <a:ln>
            <a:noFill/>
          </a:ln>
          <a:extLst>
            <a:ext uri="{53640926-AAD7-44D8-BBD7-CCE9431645EC}">
              <a14:shadowObscured xmlns:a14="http://schemas.microsoft.com/office/drawing/2010/main"/>
            </a:ext>
          </a:extLst>
        </p:spPr>
      </p:pic>
      <p:pic>
        <p:nvPicPr>
          <p:cNvPr id="18" name="Afbeelding 17" descr="Click Cursor, Icon, Cursor, Click, Button, Pointer"/>
          <p:cNvPicPr/>
          <p:nvPr/>
        </p:nvPicPr>
        <p:blipFill>
          <a:blip r:embed="rId7" cstate="print">
            <a:extLst>
              <a:ext uri="{28A0092B-C50C-407E-A947-70E740481C1C}">
                <a14:useLocalDpi xmlns:a14="http://schemas.microsoft.com/office/drawing/2010/main" val="0"/>
              </a:ext>
            </a:extLst>
          </a:blip>
          <a:srcRect/>
          <a:stretch>
            <a:fillRect/>
          </a:stretch>
        </p:blipFill>
        <p:spPr bwMode="auto">
          <a:xfrm rot="19834974">
            <a:off x="8315699" y="3588627"/>
            <a:ext cx="531646" cy="649666"/>
          </a:xfrm>
          <a:prstGeom prst="rect">
            <a:avLst/>
          </a:prstGeom>
          <a:noFill/>
          <a:ln>
            <a:noFill/>
          </a:ln>
        </p:spPr>
      </p:pic>
    </p:spTree>
    <p:extLst>
      <p:ext uri="{BB962C8B-B14F-4D97-AF65-F5344CB8AC3E}">
        <p14:creationId xmlns:p14="http://schemas.microsoft.com/office/powerpoint/2010/main" val="59815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184</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Open </a:t>
            </a:r>
            <a:r>
              <a:rPr lang="nl-BE" sz="2200" dirty="0">
                <a:solidFill>
                  <a:schemeClr val="tx1"/>
                </a:solidFill>
              </a:rPr>
              <a:t>oefening 2.3.</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Wijzig </a:t>
            </a:r>
            <a:r>
              <a:rPr lang="nl-BE" sz="2200" dirty="0">
                <a:solidFill>
                  <a:schemeClr val="tx1"/>
                </a:solidFill>
              </a:rPr>
              <a:t>de naam van de oefening naar </a:t>
            </a:r>
            <a:r>
              <a:rPr lang="nl-BE" sz="2400" dirty="0">
                <a:solidFill>
                  <a:schemeClr val="accent6"/>
                </a:solidFill>
                <a:latin typeface="Code New Roman" panose="020B0609020204030204" pitchFamily="49" charset="0"/>
                <a:cs typeface="Code New Roman" panose="020B0609020204030204" pitchFamily="49" charset="0"/>
              </a:rPr>
              <a:t>oefening-11-2</a:t>
            </a:r>
            <a:r>
              <a:rPr lang="nl-BE" sz="22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Maak </a:t>
            </a:r>
            <a:r>
              <a:rPr lang="nl-BE" sz="2200" dirty="0">
                <a:solidFill>
                  <a:schemeClr val="tx1"/>
                </a:solidFill>
              </a:rPr>
              <a:t>de webpagina responsief, zodat die er ook op een mobiel scherm aantrekkelijk uit ziet.</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Valideer </a:t>
            </a:r>
            <a:r>
              <a:rPr lang="nl-BE" sz="2200" dirty="0">
                <a:solidFill>
                  <a:schemeClr val="tx1"/>
                </a:solidFill>
              </a:rPr>
              <a:t>de web- en stijlpagina’s met de </a:t>
            </a:r>
            <a:r>
              <a:rPr lang="nl-BE" sz="2200" dirty="0" err="1">
                <a:solidFill>
                  <a:schemeClr val="tx1"/>
                </a:solidFill>
              </a:rPr>
              <a:t>validator</a:t>
            </a:r>
            <a:r>
              <a:rPr lang="nl-BE" sz="2200" dirty="0">
                <a:solidFill>
                  <a:schemeClr val="tx1"/>
                </a:solidFill>
              </a:rPr>
              <a:t> van W3C.</a:t>
            </a:r>
          </a:p>
          <a:p>
            <a:pPr marL="342900" lvl="0" indent="-342900">
              <a:spcBef>
                <a:spcPts val="1200"/>
              </a:spcBef>
              <a:buClr>
                <a:schemeClr val="accent6"/>
              </a:buClr>
              <a:buFont typeface="Wingdings 3" panose="05040102010807070707" pitchFamily="18" charset="2"/>
              <a:buChar char="u"/>
            </a:pP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11.2</a:t>
            </a:r>
            <a:endParaRPr lang="nl-BE" sz="2800" dirty="0"/>
          </a:p>
        </p:txBody>
      </p:sp>
    </p:spTree>
    <p:extLst>
      <p:ext uri="{BB962C8B-B14F-4D97-AF65-F5344CB8AC3E}">
        <p14:creationId xmlns:p14="http://schemas.microsoft.com/office/powerpoint/2010/main" val="408378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184</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a:solidFill>
                  <a:schemeClr val="tx1"/>
                </a:solidFill>
              </a:rPr>
              <a:t>oefening 3.1.</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van de oefening naar </a:t>
            </a:r>
            <a:r>
              <a:rPr lang="nl-BE" sz="2800" dirty="0">
                <a:solidFill>
                  <a:schemeClr val="accent6"/>
                </a:solidFill>
                <a:latin typeface="Code New Roman" panose="020B0609020204030204" pitchFamily="49" charset="0"/>
                <a:cs typeface="Code New Roman" panose="020B0609020204030204" pitchFamily="49" charset="0"/>
              </a:rPr>
              <a:t>oefening-11-3</a:t>
            </a:r>
            <a:r>
              <a:rPr lang="nl-BE" sz="28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Maak </a:t>
            </a:r>
            <a:r>
              <a:rPr lang="nl-BE" sz="2800" dirty="0">
                <a:solidFill>
                  <a:schemeClr val="tx1"/>
                </a:solidFill>
              </a:rPr>
              <a:t>de webpagina responsief, zodat die er ook </a:t>
            </a:r>
            <a:r>
              <a:rPr lang="nl-BE" sz="2800" dirty="0" smtClean="0">
                <a:solidFill>
                  <a:schemeClr val="tx1"/>
                </a:solidFill>
              </a:rPr>
              <a:t>op een </a:t>
            </a:r>
            <a:r>
              <a:rPr lang="nl-BE" sz="2800" dirty="0">
                <a:solidFill>
                  <a:schemeClr val="tx1"/>
                </a:solidFill>
              </a:rPr>
              <a:t>mobiel scherm aantrekkelijk uit ziet.</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a:t>
            </a:r>
            <a:r>
              <a:rPr lang="nl-BE" sz="2800" dirty="0">
                <a:solidFill>
                  <a:schemeClr val="tx1"/>
                </a:solidFill>
              </a:rPr>
              <a:t>de web- en stijlpagina’s met de </a:t>
            </a:r>
            <a:r>
              <a:rPr lang="nl-BE" sz="2800" dirty="0" err="1">
                <a:solidFill>
                  <a:schemeClr val="tx1"/>
                </a:solidFill>
              </a:rPr>
              <a:t>validator</a:t>
            </a:r>
            <a:r>
              <a:rPr lang="nl-BE" sz="2800" dirty="0">
                <a:solidFill>
                  <a:schemeClr val="tx1"/>
                </a:solidFill>
              </a:rPr>
              <a:t> van W3C</a:t>
            </a:r>
            <a:r>
              <a:rPr lang="nl-BE" sz="2800" dirty="0" smtClean="0">
                <a:solidFill>
                  <a:schemeClr val="tx1"/>
                </a:solidFill>
              </a:rPr>
              <a:t>.</a:t>
            </a: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11.3</a:t>
            </a:r>
            <a:endParaRPr lang="nl-BE" sz="2800" dirty="0"/>
          </a:p>
        </p:txBody>
      </p:sp>
    </p:spTree>
    <p:extLst>
      <p:ext uri="{BB962C8B-B14F-4D97-AF65-F5344CB8AC3E}">
        <p14:creationId xmlns:p14="http://schemas.microsoft.com/office/powerpoint/2010/main" val="856528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184</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a:solidFill>
                  <a:schemeClr val="tx1"/>
                </a:solidFill>
              </a:rPr>
              <a:t>oefening </a:t>
            </a:r>
            <a:r>
              <a:rPr lang="nl-BE" sz="2800" dirty="0" smtClean="0">
                <a:solidFill>
                  <a:schemeClr val="tx1"/>
                </a:solidFill>
              </a:rPr>
              <a:t>3.4.</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van de oefening naar </a:t>
            </a:r>
            <a:r>
              <a:rPr lang="nl-BE" sz="2800" dirty="0" smtClean="0">
                <a:solidFill>
                  <a:schemeClr val="accent6"/>
                </a:solidFill>
                <a:latin typeface="Code New Roman" panose="020B0609020204030204" pitchFamily="49" charset="0"/>
                <a:cs typeface="Code New Roman" panose="020B0609020204030204" pitchFamily="49" charset="0"/>
              </a:rPr>
              <a:t>oefening-11-4</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Plaats </a:t>
            </a:r>
            <a:r>
              <a:rPr lang="nl-BE" sz="2800" dirty="0">
                <a:solidFill>
                  <a:schemeClr val="tx1"/>
                </a:solidFill>
              </a:rPr>
              <a:t>de vijf afbeeldingen in een carrousel in de pagina. Zorg dat elke foto na vijf seconden automatisch vernieuwd wordt en voeg knoppen toe om naar de vorige en volgende afbeelding te gaan.</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a:t>
            </a:r>
            <a:r>
              <a:rPr lang="nl-BE" sz="2800" dirty="0">
                <a:solidFill>
                  <a:schemeClr val="tx1"/>
                </a:solidFill>
              </a:rPr>
              <a:t>de web- en stijlpagina’s met de </a:t>
            </a:r>
            <a:r>
              <a:rPr lang="nl-BE" sz="2800" dirty="0" err="1">
                <a:solidFill>
                  <a:schemeClr val="tx1"/>
                </a:solidFill>
              </a:rPr>
              <a:t>validator</a:t>
            </a:r>
            <a:r>
              <a:rPr lang="nl-BE" sz="2800" dirty="0">
                <a:solidFill>
                  <a:schemeClr val="tx1"/>
                </a:solidFill>
              </a:rPr>
              <a:t> van W3C</a:t>
            </a:r>
            <a:r>
              <a:rPr lang="nl-BE" sz="2800" dirty="0" smtClean="0">
                <a:solidFill>
                  <a:schemeClr val="tx1"/>
                </a:solidFill>
              </a:rPr>
              <a:t>.</a:t>
            </a: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11.4</a:t>
            </a:r>
            <a:endParaRPr lang="nl-BE" sz="2800" dirty="0"/>
          </a:p>
        </p:txBody>
      </p:sp>
    </p:spTree>
    <p:extLst>
      <p:ext uri="{BB962C8B-B14F-4D97-AF65-F5344CB8AC3E}">
        <p14:creationId xmlns:p14="http://schemas.microsoft.com/office/powerpoint/2010/main" val="4229424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11.8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185</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a:solidFill>
                  <a:schemeClr val="tx1"/>
                </a:solidFill>
              </a:rPr>
              <a:t>oefening </a:t>
            </a:r>
            <a:r>
              <a:rPr lang="nl-BE" sz="2800" dirty="0" smtClean="0">
                <a:solidFill>
                  <a:schemeClr val="tx1"/>
                </a:solidFill>
              </a:rPr>
              <a:t>3.5.</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Wijzig </a:t>
            </a:r>
            <a:r>
              <a:rPr lang="nl-BE" sz="2800" dirty="0">
                <a:solidFill>
                  <a:schemeClr val="tx1"/>
                </a:solidFill>
              </a:rPr>
              <a:t>de naam van de oefening naar </a:t>
            </a:r>
            <a:r>
              <a:rPr lang="nl-BE" sz="2800" dirty="0" smtClean="0">
                <a:solidFill>
                  <a:schemeClr val="accent6"/>
                </a:solidFill>
                <a:latin typeface="Code New Roman" panose="020B0609020204030204" pitchFamily="49" charset="0"/>
                <a:cs typeface="Code New Roman" panose="020B0609020204030204" pitchFamily="49" charset="0"/>
              </a:rPr>
              <a:t>oefening-11-5</a:t>
            </a:r>
            <a:r>
              <a:rPr lang="nl-BE" sz="2800" dirty="0" smtClean="0">
                <a:solidFill>
                  <a:schemeClr val="tx1"/>
                </a:solidFill>
              </a:rPr>
              <a:t>.</a:t>
            </a:r>
            <a:endParaRPr lang="nl-BE" sz="28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Zorg </a:t>
            </a:r>
            <a:r>
              <a:rPr lang="nl-BE" sz="2800" dirty="0">
                <a:solidFill>
                  <a:schemeClr val="tx1"/>
                </a:solidFill>
              </a:rPr>
              <a:t>ervoor dat er bij het klikken op een thumbnail de aangeklikte affiche als eerste in een carrousel in een modaal venster wordt geopend. Zorg dat elke affiche na vijf seconden automatisch vernieuwd wordt en voeg </a:t>
            </a:r>
            <a:r>
              <a:rPr lang="nl-BE" sz="2800" dirty="0" smtClean="0">
                <a:solidFill>
                  <a:schemeClr val="tx1"/>
                </a:solidFill>
              </a:rPr>
              <a:t>knoppen </a:t>
            </a:r>
            <a:r>
              <a:rPr lang="nl-BE" sz="2800" dirty="0">
                <a:solidFill>
                  <a:schemeClr val="tx1"/>
                </a:solidFill>
              </a:rPr>
              <a:t>toe om naar de vorige en volgende affiche te gaan</a:t>
            </a:r>
            <a:r>
              <a:rPr lang="nl-BE" sz="2800" dirty="0" smtClean="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a:t>
            </a:r>
            <a:r>
              <a:rPr lang="nl-BE" sz="2800" dirty="0">
                <a:solidFill>
                  <a:schemeClr val="tx1"/>
                </a:solidFill>
              </a:rPr>
              <a:t>de web- en stijlpagina’s met de </a:t>
            </a:r>
            <a:r>
              <a:rPr lang="nl-BE" sz="2800" dirty="0" err="1">
                <a:solidFill>
                  <a:schemeClr val="tx1"/>
                </a:solidFill>
              </a:rPr>
              <a:t>validator</a:t>
            </a:r>
            <a:r>
              <a:rPr lang="nl-BE" sz="2800" dirty="0">
                <a:solidFill>
                  <a:schemeClr val="tx1"/>
                </a:solidFill>
              </a:rPr>
              <a:t> van W3C</a:t>
            </a:r>
            <a:r>
              <a:rPr lang="nl-BE" sz="2800" dirty="0" smtClean="0">
                <a:solidFill>
                  <a:schemeClr val="tx1"/>
                </a:solidFill>
              </a:rPr>
              <a:t>.</a:t>
            </a: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11.5</a:t>
            </a:r>
            <a:endParaRPr lang="nl-BE" sz="2800" dirty="0"/>
          </a:p>
        </p:txBody>
      </p:sp>
    </p:spTree>
    <p:extLst>
      <p:ext uri="{BB962C8B-B14F-4D97-AF65-F5344CB8AC3E}">
        <p14:creationId xmlns:p14="http://schemas.microsoft.com/office/powerpoint/2010/main" val="152897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Kantoorthema">
  <a:themeElements>
    <a:clrScheme name="Roodoranj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Trebuchet">
      <a:majorFont>
        <a:latin typeface="Trebuchet MS"/>
        <a:ea typeface=""/>
        <a:cs typeface=""/>
      </a:majorFont>
      <a:minorFont>
        <a:latin typeface="Trebuchet MS"/>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eg webontwerp" id="{9D98B3BB-EAA1-40EF-A635-8B1682A601E8}" vid="{D6CE4A0E-B577-43CF-BECF-1678AD8771BE}"/>
    </a:ext>
  </a:extLst>
</a:theme>
</file>

<file path=docProps/app.xml><?xml version="1.0" encoding="utf-8"?>
<Properties xmlns="http://schemas.openxmlformats.org/officeDocument/2006/extended-properties" xmlns:vt="http://schemas.openxmlformats.org/officeDocument/2006/docPropsVTypes">
  <Template/>
  <TotalTime>21492</TotalTime>
  <Words>8931</Words>
  <Application>Microsoft Office PowerPoint</Application>
  <PresentationFormat>Breedbeeld</PresentationFormat>
  <Paragraphs>1653</Paragraphs>
  <Slides>117</Slides>
  <Notes>0</Notes>
  <HiddenSlides>0</HiddenSlides>
  <MMClips>0</MMClips>
  <ScaleCrop>false</ScaleCrop>
  <HeadingPairs>
    <vt:vector size="6" baseType="variant">
      <vt:variant>
        <vt:lpstr>Gebruikte lettertypen</vt:lpstr>
      </vt:variant>
      <vt:variant>
        <vt:i4>7</vt:i4>
      </vt:variant>
      <vt:variant>
        <vt:lpstr>Thema</vt:lpstr>
      </vt:variant>
      <vt:variant>
        <vt:i4>1</vt:i4>
      </vt:variant>
      <vt:variant>
        <vt:lpstr>Diatitels</vt:lpstr>
      </vt:variant>
      <vt:variant>
        <vt:i4>117</vt:i4>
      </vt:variant>
    </vt:vector>
  </HeadingPairs>
  <TitlesOfParts>
    <vt:vector size="125" baseType="lpstr">
      <vt:lpstr>Arial</vt:lpstr>
      <vt:lpstr>Code New Roman</vt:lpstr>
      <vt:lpstr>Tekton Pro</vt:lpstr>
      <vt:lpstr>Times New Roman</vt:lpstr>
      <vt:lpstr>Trebuchet MS</vt:lpstr>
      <vt:lpstr>Wingdings</vt:lpstr>
      <vt:lpstr>Wingdings 3</vt:lpstr>
      <vt:lpstr>Kantoorthema</vt:lpstr>
      <vt:lpstr>11. Stralend op elk scherm</vt:lpstr>
      <vt:lpstr>11. Stralend op elk scherm</vt:lpstr>
      <vt:lpstr>11.1 Een icoontje voor je website</vt:lpstr>
      <vt:lpstr>PowerPoint-presentatie</vt:lpstr>
      <vt:lpstr>PowerPoint-presentatie</vt:lpstr>
      <vt:lpstr>11.2 Je webpagina’s op de rooster gelegd</vt:lpstr>
      <vt:lpstr>11.2 Je webpagina’s op de rooster gelegd</vt:lpstr>
      <vt:lpstr>11.2 Je webpagina’s op de rooster gelegd</vt:lpstr>
      <vt:lpstr>11.2 Je webpagina’s op de rooster gelegd</vt:lpstr>
      <vt:lpstr>PowerPoint-presentatie</vt:lpstr>
      <vt:lpstr>PowerPoint-presentatie</vt:lpstr>
      <vt:lpstr>11.2 Je webpagina’s op de rooster gelegd</vt:lpstr>
      <vt:lpstr>11.2 Je webpagina’s op de rooster gelegd</vt:lpstr>
      <vt:lpstr>11.2 Je webpagina’s op de rooster gelegd</vt:lpstr>
      <vt:lpstr>11.2 Je webpagina’s op de rooster gelegd</vt:lpstr>
      <vt:lpstr>11.2 Je webpagina’s op de rooster gelegd</vt:lpstr>
      <vt:lpstr>11.2 Je webpagina’s op de rooster gelegd</vt:lpstr>
      <vt:lpstr>11.2 Je webpagina’s op de rooster gelegd</vt:lpstr>
      <vt:lpstr>11.2 Je webpagina’s op de rooster gelegd</vt:lpstr>
      <vt:lpstr>11.2 Je webpagina’s op de rooster gelegd</vt:lpstr>
      <vt:lpstr>11.2 Je webpagina’s op de rooster gelegd</vt:lpstr>
      <vt:lpstr>11.2 Je webpagina’s op de rooster gelegd</vt:lpstr>
      <vt:lpstr>11.2 Je webpagina’s op de rooster gelegd</vt:lpstr>
      <vt:lpstr>11.2 Je webpagina’s op de rooster gelegd</vt:lpstr>
      <vt:lpstr>11.2 Je webpagina’s op de rooster gelegd</vt:lpstr>
      <vt:lpstr>11.2 Je webpagina’s op de rooster gelegd</vt:lpstr>
      <vt:lpstr>11.2 Je webpagina’s op de rooster gelegd</vt:lpstr>
      <vt:lpstr>11.2 Je webpagina’s op de rooster gelegd</vt:lpstr>
      <vt:lpstr>11.2 Je webpagina’s op de rooster gelegd</vt:lpstr>
      <vt:lpstr>11.2 Je webpagina’s op de rooster gelegd</vt:lpstr>
      <vt:lpstr>11.2 Je webpagina’s op de rooster gelegd</vt:lpstr>
      <vt:lpstr>11.3 In de kijker</vt:lpstr>
      <vt:lpstr>PowerPoint-presentatie</vt:lpstr>
      <vt:lpstr>PowerPoint-presentatie</vt:lpstr>
      <vt:lpstr>PowerPoint-presentatie</vt:lpstr>
      <vt:lpstr>PowerPoint-presentatie</vt:lpstr>
      <vt:lpstr>11.3 In de kijker</vt:lpstr>
      <vt:lpstr>PowerPoint-presentatie</vt:lpstr>
      <vt:lpstr>11.4 Een aangepast menu voor elk scherm</vt:lpstr>
      <vt:lpstr>11.4 Een aangepast menu voor elk scherm</vt:lpstr>
      <vt:lpstr>11.4 Een aangepast menu voor elk scherm</vt:lpstr>
      <vt:lpstr>11.4 Een aangepast menu voor elk scherm</vt:lpstr>
      <vt:lpstr>11.4 Een aangepast menu voor elk scherm</vt:lpstr>
      <vt:lpstr>11.4 Een aangepast menu voor elk scherm</vt:lpstr>
      <vt:lpstr>11.4 Een aangepast menu voor elk scherm</vt:lpstr>
      <vt:lpstr>11.4 Een aangepast menu voor elk scherm</vt:lpstr>
      <vt:lpstr>11.4 Een aangepast menu voor elk scherm</vt:lpstr>
      <vt:lpstr>11.4 Een aangepast menu voor elk scherm</vt:lpstr>
      <vt:lpstr>11.4 Een aangepast menu voor elk scherm</vt:lpstr>
      <vt:lpstr>11.5 Tabellen voor elk scherm</vt:lpstr>
      <vt:lpstr>PowerPoint-presentatie</vt:lpstr>
      <vt:lpstr>PowerPoint-presentatie</vt:lpstr>
      <vt:lpstr>11.5 Tabellen voor elk scherm</vt:lpstr>
      <vt:lpstr>11.5 Tabellen voor elk scherm</vt:lpstr>
      <vt:lpstr>11.5 Tabellen voor elk scherm</vt:lpstr>
      <vt:lpstr>11.6 Een draaimolen van foto’s</vt:lpstr>
      <vt:lpstr>11.6 Een draaimolen van foto’s</vt:lpstr>
      <vt:lpstr>11.6 Een draaimolen van foto’s</vt:lpstr>
      <vt:lpstr>11.6 Een draaimolen van foto’s</vt:lpstr>
      <vt:lpstr>11.6 Een draaimolen van foto’s</vt:lpstr>
      <vt:lpstr>11.6 Een draaimolen van foto’s</vt:lpstr>
      <vt:lpstr>11.6 Een draaimolen van foto’s</vt:lpstr>
      <vt:lpstr>11.6 Een draaimolen van foto’s</vt:lpstr>
      <vt:lpstr>11.6 Een draaimolen van foto’s</vt:lpstr>
      <vt:lpstr>11.6 Een draaimolen van foto’s</vt:lpstr>
      <vt:lpstr>11.6 Een draaimolen van foto’s</vt:lpstr>
      <vt:lpstr>11.6 Een draaimolen van foto’s</vt:lpstr>
      <vt:lpstr>11.6 Een draaimolen van foto’s</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11.7 Efficiëntere formulieren</vt:lpstr>
      <vt:lpstr>11.8 Oefeningen</vt:lpstr>
      <vt:lpstr>11.8 Oefeningen</vt:lpstr>
      <vt:lpstr>11.8 Oefeningen</vt:lpstr>
      <vt:lpstr>11.8 Oefeningen</vt:lpstr>
      <vt:lpstr>11.8 Oefeningen</vt:lpstr>
      <vt:lpstr>11.8 Oefeningen</vt:lpstr>
      <vt:lpstr>11.8 Oefeningen</vt:lpstr>
      <vt:lpstr>11.8 Oefeningen</vt:lpstr>
      <vt:lpstr>11.8 Oefeningen</vt:lpstr>
      <vt:lpstr>11.8 Oefeningen</vt:lpstr>
      <vt:lpstr>11.8 Oefeningen</vt:lpstr>
      <vt:lpstr>11.8 Oefeningen</vt:lpstr>
      <vt:lpstr>11.8 Oefeningen</vt:lpstr>
      <vt:lpstr>11.8 Oefeningen</vt:lpstr>
      <vt:lpstr>11.8 Oefeningen</vt:lpstr>
      <vt:lpstr>11.8 Oefeningen</vt:lpstr>
      <vt:lpstr>11.8 Oefeningen</vt:lpstr>
      <vt:lpstr>11.8 Oefeningen</vt:lpstr>
      <vt:lpstr>11.8 Oefeningen</vt:lpstr>
      <vt:lpstr>11.8 Oefeningen</vt:lpstr>
      <vt:lpstr>11.8 Oefeningen</vt:lpstr>
      <vt:lpstr>11.8 Oefeningen</vt:lpstr>
      <vt:lpstr>11. Stralend op elk scherm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ICTeam</dc:creator>
  <cp:lastModifiedBy>Marc</cp:lastModifiedBy>
  <cp:revision>150</cp:revision>
  <dcterms:created xsi:type="dcterms:W3CDTF">2019-07-14T07:52:00Z</dcterms:created>
  <dcterms:modified xsi:type="dcterms:W3CDTF">2022-05-26T10:07:45Z</dcterms:modified>
</cp:coreProperties>
</file>